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67" y="8219367"/>
            <a:ext cx="12229464" cy="1000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9404" y="3521964"/>
            <a:ext cx="9825990" cy="445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hyperlink" Target="http://www.ibm.com/developerworks/library/j-jtp08305/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Relationship Id="rId3" Type="http://schemas.openxmlformats.org/officeDocument/2006/relationships/image" Target="../media/image5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Relationship Id="rId3" Type="http://schemas.openxmlformats.org/officeDocument/2006/relationships/image" Target="../media/image5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62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jamonapi.sourceforge.net/" TargetMode="External"/><Relationship Id="rId3" Type="http://schemas.openxmlformats.org/officeDocument/2006/relationships/hyperlink" Target="http://people.apache.org/~sgoeschl/blog/index.html" TargetMode="Externa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600" y="0"/>
            <a:ext cx="9491345" cy="9753600"/>
            <a:chOff x="990600" y="0"/>
            <a:chExt cx="9491345" cy="9753600"/>
          </a:xfrm>
        </p:grpSpPr>
        <p:sp>
          <p:nvSpPr>
            <p:cNvPr id="3" name="object 3"/>
            <p:cNvSpPr/>
            <p:nvPr/>
          </p:nvSpPr>
          <p:spPr>
            <a:xfrm>
              <a:off x="6899053" y="0"/>
              <a:ext cx="3582532" cy="975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0600" y="4851400"/>
              <a:ext cx="6858000" cy="101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1400" y="6286500"/>
              <a:ext cx="7264400" cy="1016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41400" y="7734300"/>
              <a:ext cx="6045200" cy="1206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3583" y="4421708"/>
            <a:ext cx="7117080" cy="43307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100"/>
              </a:spcBef>
            </a:pPr>
            <a:r>
              <a:rPr dirty="0" sz="7950" spc="-60" b="0">
                <a:solidFill>
                  <a:srgbClr val="212121"/>
                </a:solidFill>
                <a:latin typeface="Arial Black"/>
                <a:cs typeface="Arial Black"/>
              </a:rPr>
              <a:t>Java </a:t>
            </a:r>
            <a:r>
              <a:rPr dirty="0" sz="7950" spc="50" b="0">
                <a:solidFill>
                  <a:srgbClr val="212121"/>
                </a:solidFill>
                <a:latin typeface="Arial Black"/>
                <a:cs typeface="Arial Black"/>
              </a:rPr>
              <a:t>Server  </a:t>
            </a:r>
            <a:r>
              <a:rPr dirty="0" sz="7950" spc="-200" b="0">
                <a:solidFill>
                  <a:srgbClr val="212121"/>
                </a:solidFill>
                <a:latin typeface="Arial Black"/>
                <a:cs typeface="Arial Black"/>
              </a:rPr>
              <a:t>P</a:t>
            </a:r>
            <a:r>
              <a:rPr dirty="0" sz="7950" spc="10" b="0">
                <a:solidFill>
                  <a:srgbClr val="212121"/>
                </a:solidFill>
                <a:latin typeface="Arial Black"/>
                <a:cs typeface="Arial Black"/>
              </a:rPr>
              <a:t>e</a:t>
            </a:r>
            <a:r>
              <a:rPr dirty="0" sz="7950" b="0">
                <a:solidFill>
                  <a:srgbClr val="212121"/>
                </a:solidFill>
                <a:latin typeface="Arial Black"/>
                <a:cs typeface="Arial Black"/>
              </a:rPr>
              <a:t>r</a:t>
            </a:r>
            <a:r>
              <a:rPr dirty="0" sz="7950" spc="-135" b="0">
                <a:solidFill>
                  <a:srgbClr val="212121"/>
                </a:solidFill>
                <a:latin typeface="Arial Black"/>
                <a:cs typeface="Arial Black"/>
              </a:rPr>
              <a:t>f</a:t>
            </a:r>
            <a:r>
              <a:rPr dirty="0" sz="7950" spc="10" b="0">
                <a:solidFill>
                  <a:srgbClr val="212121"/>
                </a:solidFill>
                <a:latin typeface="Arial Black"/>
                <a:cs typeface="Arial Black"/>
              </a:rPr>
              <a:t>o</a:t>
            </a:r>
            <a:r>
              <a:rPr dirty="0" sz="7950" spc="400" b="0">
                <a:solidFill>
                  <a:srgbClr val="212121"/>
                </a:solidFill>
                <a:latin typeface="Arial Black"/>
                <a:cs typeface="Arial Black"/>
              </a:rPr>
              <a:t>r</a:t>
            </a:r>
            <a:r>
              <a:rPr dirty="0" sz="7950" spc="10" b="0">
                <a:solidFill>
                  <a:srgbClr val="212121"/>
                </a:solidFill>
                <a:latin typeface="Arial Black"/>
                <a:cs typeface="Arial Black"/>
              </a:rPr>
              <a:t>mance  </a:t>
            </a:r>
            <a:r>
              <a:rPr dirty="0" sz="7950" spc="5" b="0">
                <a:solidFill>
                  <a:srgbClr val="212121"/>
                </a:solidFill>
                <a:latin typeface="Arial Black"/>
                <a:cs typeface="Arial Black"/>
              </a:rPr>
              <a:t>Monitoring</a:t>
            </a:r>
            <a:endParaRPr sz="7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79" y="31865"/>
            <a:ext cx="12953920" cy="9683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100" y="1028700"/>
            <a:ext cx="10058400" cy="123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8640" y="757440"/>
            <a:ext cx="981646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3335" algn="l"/>
              </a:tabLst>
            </a:pPr>
            <a:r>
              <a:rPr dirty="0" sz="8400" spc="-2100" b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r>
              <a:rPr dirty="0" sz="8400" spc="-1390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8400" spc="-765" b="0">
                <a:solidFill>
                  <a:srgbClr val="000000"/>
                </a:solidFill>
                <a:latin typeface="Arial"/>
                <a:cs typeface="Arial"/>
              </a:rPr>
              <a:t>v</a:t>
            </a:r>
            <a:r>
              <a:rPr dirty="0" sz="8400" spc="-855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8400" spc="-440" b="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dirty="0" sz="8400" spc="-340" b="0">
                <a:solidFill>
                  <a:srgbClr val="000000"/>
                </a:solidFill>
                <a:latin typeface="Arial"/>
                <a:cs typeface="Arial"/>
              </a:rPr>
              <a:t>el</a:t>
            </a:r>
            <a:r>
              <a:rPr dirty="0" sz="8400" spc="-40" b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8400" spc="-390" b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 sz="8400" spc="-525" b="0">
                <a:solidFill>
                  <a:srgbClr val="000000"/>
                </a:solidFill>
                <a:latin typeface="Arial"/>
                <a:cs typeface="Arial"/>
              </a:rPr>
              <a:t>y</a:t>
            </a:r>
            <a:r>
              <a:rPr dirty="0" sz="84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8400" spc="-375" b="0">
                <a:solidFill>
                  <a:srgbClr val="000000"/>
                </a:solidFill>
                <a:latin typeface="Arial"/>
                <a:cs typeface="Arial"/>
              </a:rPr>
              <a:t>Inte</a:t>
            </a:r>
            <a:r>
              <a:rPr dirty="0" sz="8400" spc="-500" b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dirty="0" sz="8400" spc="-210" b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8400" spc="-355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8400" spc="235" b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8400" spc="195" b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8400" spc="-40" b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8400" spc="-475" b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4436364"/>
            <a:ext cx="8543925" cy="2595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3639820" algn="l"/>
              </a:tabLst>
            </a:pPr>
            <a:r>
              <a:rPr dirty="0" sz="4200" spc="-245">
                <a:latin typeface="Arial"/>
                <a:cs typeface="Arial"/>
              </a:rPr>
              <a:t>Requires</a:t>
            </a:r>
            <a:r>
              <a:rPr dirty="0" sz="4200" spc="10">
                <a:latin typeface="Arial"/>
                <a:cs typeface="Arial"/>
              </a:rPr>
              <a:t> </a:t>
            </a:r>
            <a:r>
              <a:rPr dirty="0" sz="4200" spc="35">
                <a:latin typeface="Arial"/>
                <a:cs typeface="Arial"/>
              </a:rPr>
              <a:t>two	</a:t>
            </a:r>
            <a:r>
              <a:rPr dirty="0" sz="4200" spc="-125">
                <a:latin typeface="Arial"/>
                <a:cs typeface="Arial"/>
              </a:rPr>
              <a:t>libraries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1962785" algn="l"/>
              </a:tabLst>
            </a:pPr>
            <a:r>
              <a:rPr dirty="0" sz="4200" spc="-375">
                <a:latin typeface="Arial"/>
                <a:cs typeface="Arial"/>
              </a:rPr>
              <a:t>Some	</a:t>
            </a:r>
            <a:r>
              <a:rPr dirty="0" sz="4200" spc="-125">
                <a:latin typeface="Arial"/>
                <a:cs typeface="Arial"/>
              </a:rPr>
              <a:t>tinkering </a:t>
            </a:r>
            <a:r>
              <a:rPr dirty="0" sz="4200" spc="-15">
                <a:latin typeface="Arial"/>
                <a:cs typeface="Arial"/>
              </a:rPr>
              <a:t>with</a:t>
            </a:r>
            <a:r>
              <a:rPr dirty="0" sz="4200" spc="110">
                <a:latin typeface="Arial"/>
                <a:cs typeface="Arial"/>
              </a:rPr>
              <a:t> </a:t>
            </a:r>
            <a:r>
              <a:rPr dirty="0" sz="4200" spc="-180">
                <a:latin typeface="Arial"/>
                <a:cs typeface="Arial"/>
              </a:rPr>
              <a:t>web.xml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3583304" algn="l"/>
              </a:tabLst>
            </a:pPr>
            <a:r>
              <a:rPr dirty="0" sz="4200" spc="110">
                <a:latin typeface="Arial"/>
                <a:cs typeface="Arial"/>
              </a:rPr>
              <a:t>Write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395">
                <a:latin typeface="Arial"/>
                <a:cs typeface="Arial"/>
              </a:rPr>
              <a:t>access	</a:t>
            </a:r>
            <a:r>
              <a:rPr dirty="0" sz="4200" spc="105">
                <a:latin typeface="Arial"/>
                <a:cs typeface="Arial"/>
              </a:rPr>
              <a:t>to </a:t>
            </a:r>
            <a:r>
              <a:rPr dirty="0" sz="4200" spc="-85">
                <a:latin typeface="Arial"/>
                <a:cs typeface="Arial"/>
              </a:rPr>
              <a:t>store </a:t>
            </a:r>
            <a:r>
              <a:rPr dirty="0" sz="4200" spc="-110">
                <a:latin typeface="Arial"/>
                <a:cs typeface="Arial"/>
              </a:rPr>
              <a:t>historical</a:t>
            </a:r>
            <a:r>
              <a:rPr dirty="0" sz="4200" spc="-105">
                <a:latin typeface="Arial"/>
                <a:cs typeface="Arial"/>
              </a:rPr>
              <a:t> </a:t>
            </a:r>
            <a:r>
              <a:rPr dirty="0" sz="4200" spc="-265">
                <a:latin typeface="Arial"/>
                <a:cs typeface="Arial"/>
              </a:rPr>
              <a:t>data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800" y="1028700"/>
            <a:ext cx="7899400" cy="123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8818" y="757440"/>
            <a:ext cx="777684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195" b="0">
                <a:solidFill>
                  <a:srgbClr val="000000"/>
                </a:solidFill>
                <a:latin typeface="Arial"/>
                <a:cs typeface="Arial"/>
              </a:rPr>
              <a:t>More</a:t>
            </a:r>
            <a:r>
              <a:rPr dirty="0" sz="8400" spc="-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300" b="0">
                <a:solidFill>
                  <a:srgbClr val="000000"/>
                </a:solidFill>
                <a:latin typeface="Arial"/>
                <a:cs typeface="Arial"/>
              </a:rPr>
              <a:t>Integrations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3991864"/>
            <a:ext cx="5236210" cy="35229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685">
                <a:latin typeface="Arial"/>
                <a:cs typeface="Arial"/>
              </a:rPr>
              <a:t>JPA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360">
                <a:latin typeface="Arial"/>
                <a:cs typeface="Arial"/>
              </a:rPr>
              <a:t>JDBC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275">
                <a:latin typeface="Arial"/>
                <a:cs typeface="Arial"/>
              </a:rPr>
              <a:t>Spring</a:t>
            </a:r>
            <a:r>
              <a:rPr dirty="0" sz="4200" spc="-20">
                <a:latin typeface="Arial"/>
                <a:cs typeface="Arial"/>
              </a:rPr>
              <a:t> </a:t>
            </a:r>
            <a:r>
              <a:rPr dirty="0" sz="4200" spc="-165">
                <a:latin typeface="Arial"/>
                <a:cs typeface="Arial"/>
              </a:rPr>
              <a:t>Framework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160">
                <a:latin typeface="Arial"/>
                <a:cs typeface="Arial"/>
              </a:rPr>
              <a:t>Enterprise </a:t>
            </a:r>
            <a:r>
              <a:rPr dirty="0" sz="4200" spc="-640">
                <a:latin typeface="Arial"/>
                <a:cs typeface="Arial"/>
              </a:rPr>
              <a:t>Java</a:t>
            </a:r>
            <a:r>
              <a:rPr dirty="0" sz="4200" spc="-400">
                <a:latin typeface="Arial"/>
                <a:cs typeface="Arial"/>
              </a:rPr>
              <a:t> </a:t>
            </a:r>
            <a:r>
              <a:rPr dirty="0" sz="4200" spc="-409">
                <a:latin typeface="Arial"/>
                <a:cs typeface="Arial"/>
              </a:rPr>
              <a:t>Beans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900" y="5829300"/>
            <a:ext cx="4038600" cy="392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06700" y="3556000"/>
            <a:ext cx="8826500" cy="100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45000" y="4775200"/>
            <a:ext cx="5791200" cy="1003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2425" y="3291687"/>
            <a:ext cx="8727440" cy="2524760"/>
          </a:xfrm>
          <a:prstGeom prst="rect"/>
        </p:spPr>
        <p:txBody>
          <a:bodyPr wrap="square" lIns="0" tIns="104140" rIns="0" bIns="0" rtlCol="0" vert="horz">
            <a:spAutoFit/>
          </a:bodyPr>
          <a:lstStyle/>
          <a:p>
            <a:pPr marL="1677670" marR="5080" indent="-1665605">
              <a:lnSpc>
                <a:spcPts val="9600"/>
              </a:lnSpc>
              <a:spcBef>
                <a:spcPts val="820"/>
              </a:spcBef>
            </a:pPr>
            <a:r>
              <a:rPr dirty="0" sz="8400" spc="-300" b="0">
                <a:solidFill>
                  <a:srgbClr val="000000"/>
                </a:solidFill>
                <a:latin typeface="Arial"/>
                <a:cs typeface="Arial"/>
              </a:rPr>
              <a:t>Need </a:t>
            </a:r>
            <a:r>
              <a:rPr dirty="0" sz="8400" spc="-215" b="0">
                <a:solidFill>
                  <a:srgbClr val="000000"/>
                </a:solidFill>
                <a:latin typeface="Arial"/>
                <a:cs typeface="Arial"/>
              </a:rPr>
              <a:t>more </a:t>
            </a:r>
            <a:r>
              <a:rPr dirty="0" sz="8400" spc="-350" b="0">
                <a:solidFill>
                  <a:srgbClr val="000000"/>
                </a:solidFill>
                <a:latin typeface="Arial"/>
                <a:cs typeface="Arial"/>
              </a:rPr>
              <a:t>detailed  </a:t>
            </a:r>
            <a:r>
              <a:rPr dirty="0" sz="8400" spc="-305" b="0">
                <a:solidFill>
                  <a:srgbClr val="000000"/>
                </a:solidFill>
                <a:latin typeface="Arial"/>
                <a:cs typeface="Arial"/>
              </a:rPr>
              <a:t>information?!</a:t>
            </a:r>
            <a:endParaRPr sz="8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00" y="1016000"/>
            <a:ext cx="9766300" cy="101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617" y="757440"/>
            <a:ext cx="963041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305" b="0">
                <a:solidFill>
                  <a:srgbClr val="000000"/>
                </a:solidFill>
                <a:latin typeface="Arial"/>
                <a:cs typeface="Arial"/>
              </a:rPr>
              <a:t>Code</a:t>
            </a:r>
            <a:r>
              <a:rPr dirty="0" sz="84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240" b="0">
                <a:solidFill>
                  <a:srgbClr val="000000"/>
                </a:solidFill>
                <a:latin typeface="Arial"/>
                <a:cs typeface="Arial"/>
              </a:rPr>
              <a:t>Instrumentation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3991864"/>
            <a:ext cx="9253220" cy="35229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3564890" algn="l"/>
                <a:tab pos="3940810" algn="l"/>
                <a:tab pos="5765800" algn="l"/>
              </a:tabLst>
            </a:pPr>
            <a:r>
              <a:rPr dirty="0" sz="4200" spc="-20">
                <a:latin typeface="Arial"/>
                <a:cs typeface="Arial"/>
              </a:rPr>
              <a:t>How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95">
                <a:latin typeface="Arial"/>
                <a:cs typeface="Arial"/>
              </a:rPr>
              <a:t>often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254">
                <a:latin typeface="Arial"/>
                <a:cs typeface="Arial"/>
              </a:rPr>
              <a:t>is	</a:t>
            </a:r>
            <a:r>
              <a:rPr dirty="0" sz="4200" spc="-545">
                <a:latin typeface="Arial"/>
                <a:cs typeface="Arial"/>
              </a:rPr>
              <a:t>a	</a:t>
            </a:r>
            <a:r>
              <a:rPr dirty="0" sz="4200" spc="-135">
                <a:latin typeface="Arial"/>
                <a:cs typeface="Arial"/>
              </a:rPr>
              <a:t>method	</a:t>
            </a:r>
            <a:r>
              <a:rPr dirty="0" sz="4200" spc="-330">
                <a:latin typeface="Arial"/>
                <a:cs typeface="Arial"/>
              </a:rPr>
              <a:t>called?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20">
                <a:latin typeface="Arial"/>
                <a:cs typeface="Arial"/>
              </a:rPr>
              <a:t>How </a:t>
            </a:r>
            <a:r>
              <a:rPr dirty="0" sz="4200" spc="-204">
                <a:latin typeface="Arial"/>
                <a:cs typeface="Arial"/>
              </a:rPr>
              <a:t>long </a:t>
            </a:r>
            <a:r>
              <a:rPr dirty="0" sz="4200" spc="-260">
                <a:latin typeface="Arial"/>
                <a:cs typeface="Arial"/>
              </a:rPr>
              <a:t>does </a:t>
            </a:r>
            <a:r>
              <a:rPr dirty="0" sz="4200" spc="-114">
                <a:latin typeface="Arial"/>
                <a:cs typeface="Arial"/>
              </a:rPr>
              <a:t>the </a:t>
            </a:r>
            <a:r>
              <a:rPr dirty="0" sz="4200" spc="-135">
                <a:latin typeface="Arial"/>
                <a:cs typeface="Arial"/>
              </a:rPr>
              <a:t>method </a:t>
            </a:r>
            <a:r>
              <a:rPr dirty="0" sz="4200" spc="105">
                <a:latin typeface="Arial"/>
                <a:cs typeface="Arial"/>
              </a:rPr>
              <a:t>to</a:t>
            </a:r>
            <a:r>
              <a:rPr dirty="0" sz="4200" spc="675">
                <a:latin typeface="Arial"/>
                <a:cs typeface="Arial"/>
              </a:rPr>
              <a:t> </a:t>
            </a:r>
            <a:r>
              <a:rPr dirty="0" sz="4200" spc="-290">
                <a:latin typeface="Arial"/>
                <a:cs typeface="Arial"/>
              </a:rPr>
              <a:t>execute?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4015740" algn="l"/>
              </a:tabLst>
            </a:pPr>
            <a:r>
              <a:rPr dirty="0" sz="4200" spc="-40">
                <a:latin typeface="Arial"/>
                <a:cs typeface="Arial"/>
              </a:rPr>
              <a:t>What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185">
                <a:latin typeface="Arial"/>
                <a:cs typeface="Arial"/>
              </a:rPr>
              <a:t>methods	</a:t>
            </a:r>
            <a:r>
              <a:rPr dirty="0" sz="4200" spc="-229">
                <a:latin typeface="Arial"/>
                <a:cs typeface="Arial"/>
              </a:rPr>
              <a:t>are </a:t>
            </a:r>
            <a:r>
              <a:rPr dirty="0" sz="4200" spc="-200">
                <a:latin typeface="Arial"/>
                <a:cs typeface="Arial"/>
              </a:rPr>
              <a:t>executed</a:t>
            </a:r>
            <a:r>
              <a:rPr dirty="0" sz="4200" spc="190">
                <a:latin typeface="Arial"/>
                <a:cs typeface="Arial"/>
              </a:rPr>
              <a:t> </a:t>
            </a:r>
            <a:r>
              <a:rPr dirty="0" sz="4200" spc="-185">
                <a:latin typeface="Arial"/>
                <a:cs typeface="Arial"/>
              </a:rPr>
              <a:t>together?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2813050" algn="l"/>
                <a:tab pos="4322445" algn="l"/>
              </a:tabLst>
            </a:pPr>
            <a:r>
              <a:rPr dirty="0" sz="4200" spc="-200">
                <a:latin typeface="Arial"/>
                <a:cs typeface="Arial"/>
              </a:rPr>
              <a:t>Real-time	</a:t>
            </a:r>
            <a:r>
              <a:rPr dirty="0" sz="4200" spc="-395">
                <a:latin typeface="Arial"/>
                <a:cs typeface="Arial"/>
              </a:rPr>
              <a:t>access	</a:t>
            </a:r>
            <a:r>
              <a:rPr dirty="0" sz="4200" spc="105">
                <a:latin typeface="Arial"/>
                <a:cs typeface="Arial"/>
              </a:rPr>
              <a:t>to </a:t>
            </a:r>
            <a:r>
              <a:rPr dirty="0" sz="4200" spc="-170">
                <a:latin typeface="Arial"/>
                <a:cs typeface="Arial"/>
              </a:rPr>
              <a:t>performance</a:t>
            </a:r>
            <a:r>
              <a:rPr dirty="0" sz="4200" spc="-145">
                <a:latin typeface="Arial"/>
                <a:cs typeface="Arial"/>
              </a:rPr>
              <a:t> </a:t>
            </a:r>
            <a:r>
              <a:rPr dirty="0" sz="4200" spc="-400">
                <a:latin typeface="Arial"/>
                <a:cs typeface="Arial"/>
              </a:rPr>
              <a:t>data?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00" y="1016000"/>
            <a:ext cx="9766300" cy="101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617" y="757440"/>
            <a:ext cx="963041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305" b="0">
                <a:solidFill>
                  <a:srgbClr val="000000"/>
                </a:solidFill>
                <a:latin typeface="Arial"/>
                <a:cs typeface="Arial"/>
              </a:rPr>
              <a:t>Code</a:t>
            </a:r>
            <a:r>
              <a:rPr dirty="0" sz="84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240" b="0">
                <a:solidFill>
                  <a:srgbClr val="000000"/>
                </a:solidFill>
                <a:latin typeface="Arial"/>
                <a:cs typeface="Arial"/>
              </a:rPr>
              <a:t>Instrumentation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8300" y="3841580"/>
            <a:ext cx="7298690" cy="361886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280"/>
              </a:spcBef>
              <a:buClr>
                <a:srgbClr val="FF2600"/>
              </a:buClr>
              <a:buSzPct val="170238"/>
              <a:buChar char="•"/>
              <a:tabLst>
                <a:tab pos="584200" algn="l"/>
                <a:tab pos="6074410" algn="l"/>
              </a:tabLst>
            </a:pPr>
            <a:r>
              <a:rPr dirty="0" sz="4200" spc="390">
                <a:latin typeface="Arial"/>
                <a:cs typeface="Arial"/>
              </a:rPr>
              <a:t>“</a:t>
            </a:r>
            <a:r>
              <a:rPr dirty="0" sz="4200" spc="390">
                <a:latin typeface="Arial"/>
                <a:cs typeface="Arial"/>
              </a:rPr>
              <a:t>A</a:t>
            </a:r>
            <a:r>
              <a:rPr dirty="0" sz="4200" spc="155">
                <a:latin typeface="Arial"/>
                <a:cs typeface="Arial"/>
              </a:rPr>
              <a:t>r</a:t>
            </a:r>
            <a:r>
              <a:rPr dirty="0" sz="4200" spc="-20">
                <a:latin typeface="Arial"/>
                <a:cs typeface="Arial"/>
              </a:rPr>
              <a:t>o</a:t>
            </a:r>
            <a:r>
              <a:rPr dirty="0" sz="4200" spc="-225">
                <a:latin typeface="Arial"/>
                <a:cs typeface="Arial"/>
              </a:rPr>
              <a:t>und</a:t>
            </a:r>
            <a:r>
              <a:rPr dirty="0" sz="4200" spc="-425">
                <a:latin typeface="Arial"/>
                <a:cs typeface="Arial"/>
              </a:rPr>
              <a:t> </a:t>
            </a:r>
            <a:r>
              <a:rPr dirty="0" sz="4200" spc="-110">
                <a:latin typeface="Arial"/>
                <a:cs typeface="Arial"/>
              </a:rPr>
              <a:t>A</a:t>
            </a:r>
            <a:r>
              <a:rPr dirty="0" sz="4200" spc="-95">
                <a:latin typeface="Arial"/>
                <a:cs typeface="Arial"/>
              </a:rPr>
              <a:t>d</a:t>
            </a:r>
            <a:r>
              <a:rPr dirty="0" sz="4200" spc="-140">
                <a:latin typeface="Arial"/>
                <a:cs typeface="Arial"/>
              </a:rPr>
              <a:t>vi</a:t>
            </a:r>
            <a:r>
              <a:rPr dirty="0" sz="4200" spc="-65">
                <a:latin typeface="Arial"/>
                <a:cs typeface="Arial"/>
              </a:rPr>
              <a:t>ce”</a:t>
            </a:r>
            <a:r>
              <a:rPr dirty="0" sz="4200" spc="-5">
                <a:latin typeface="Arial"/>
                <a:cs typeface="Arial"/>
              </a:rPr>
              <a:t> </a:t>
            </a:r>
            <a:r>
              <a:rPr dirty="0" sz="4200" spc="-20">
                <a:latin typeface="Arial"/>
                <a:cs typeface="Arial"/>
              </a:rPr>
              <a:t>i</a:t>
            </a:r>
            <a:r>
              <a:rPr dirty="0" sz="4200" spc="-240">
                <a:latin typeface="Arial"/>
                <a:cs typeface="Arial"/>
              </a:rPr>
              <a:t>n</a:t>
            </a:r>
            <a:r>
              <a:rPr dirty="0" sz="4200" spc="-425">
                <a:latin typeface="Arial"/>
                <a:cs typeface="Arial"/>
              </a:rPr>
              <a:t> </a:t>
            </a:r>
            <a:r>
              <a:rPr dirty="0" sz="4200" spc="-170">
                <a:latin typeface="Arial"/>
                <a:cs typeface="Arial"/>
              </a:rPr>
              <a:t>A</a:t>
            </a:r>
            <a:r>
              <a:rPr dirty="0" sz="4200" spc="185">
                <a:latin typeface="Arial"/>
                <a:cs typeface="Arial"/>
              </a:rPr>
              <a:t>O</a:t>
            </a:r>
            <a:r>
              <a:rPr dirty="0" sz="4200" spc="-665">
                <a:latin typeface="Arial"/>
                <a:cs typeface="Arial"/>
              </a:rPr>
              <a:t>P</a:t>
            </a:r>
            <a:r>
              <a:rPr dirty="0" sz="4200">
                <a:latin typeface="Arial"/>
                <a:cs typeface="Arial"/>
              </a:rPr>
              <a:t>	</a:t>
            </a:r>
            <a:r>
              <a:rPr dirty="0" sz="4200" spc="-484">
                <a:latin typeface="Arial"/>
                <a:cs typeface="Arial"/>
              </a:rPr>
              <a:t>s</a:t>
            </a:r>
            <a:r>
              <a:rPr dirty="0" sz="4200" spc="-370">
                <a:latin typeface="Arial"/>
                <a:cs typeface="Arial"/>
              </a:rPr>
              <a:t>pe</a:t>
            </a:r>
            <a:r>
              <a:rPr dirty="0" sz="4200" spc="-375">
                <a:latin typeface="Arial"/>
                <a:cs typeface="Arial"/>
              </a:rPr>
              <a:t>a</a:t>
            </a:r>
            <a:r>
              <a:rPr dirty="0" sz="4200" spc="-90">
                <a:latin typeface="Arial"/>
                <a:cs typeface="Arial"/>
              </a:rPr>
              <a:t>k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</a:tabLst>
            </a:pPr>
            <a:r>
              <a:rPr dirty="0" sz="4200" spc="-300">
                <a:latin typeface="Arial"/>
                <a:cs typeface="Arial"/>
              </a:rPr>
              <a:t>AspectJ, </a:t>
            </a:r>
            <a:r>
              <a:rPr dirty="0" sz="4200" spc="-405">
                <a:latin typeface="Arial"/>
                <a:cs typeface="Arial"/>
              </a:rPr>
              <a:t>Javassist,</a:t>
            </a:r>
            <a:r>
              <a:rPr dirty="0" sz="4200" spc="-550">
                <a:latin typeface="Arial"/>
                <a:cs typeface="Arial"/>
              </a:rPr>
              <a:t> </a:t>
            </a:r>
            <a:r>
              <a:rPr dirty="0" sz="4200" spc="-370">
                <a:latin typeface="Arial"/>
                <a:cs typeface="Arial"/>
              </a:rPr>
              <a:t>BCEL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</a:tabLst>
            </a:pPr>
            <a:r>
              <a:rPr dirty="0" sz="4200" spc="-275">
                <a:latin typeface="Arial"/>
                <a:cs typeface="Arial"/>
              </a:rPr>
              <a:t>Spring </a:t>
            </a:r>
            <a:r>
              <a:rPr dirty="0" sz="4200" spc="-180">
                <a:latin typeface="Arial"/>
                <a:cs typeface="Arial"/>
              </a:rPr>
              <a:t>&amp; </a:t>
            </a:r>
            <a:r>
              <a:rPr dirty="0" sz="4200" spc="-730">
                <a:latin typeface="Arial"/>
                <a:cs typeface="Arial"/>
              </a:rPr>
              <a:t>EJB</a:t>
            </a:r>
            <a:r>
              <a:rPr dirty="0" sz="4200" spc="-465">
                <a:latin typeface="Arial"/>
                <a:cs typeface="Arial"/>
              </a:rPr>
              <a:t> </a:t>
            </a:r>
            <a:r>
              <a:rPr dirty="0" sz="4200" spc="-85">
                <a:latin typeface="Arial"/>
                <a:cs typeface="Arial"/>
              </a:rPr>
              <a:t>interceptors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  <a:tab pos="3066415" algn="l"/>
              </a:tabLst>
            </a:pPr>
            <a:r>
              <a:rPr dirty="0" sz="4200" spc="-210">
                <a:latin typeface="Arial"/>
                <a:cs typeface="Arial"/>
              </a:rPr>
              <a:t>Dynamic	</a:t>
            </a:r>
            <a:r>
              <a:rPr dirty="0" sz="4200" spc="-640">
                <a:latin typeface="Arial"/>
                <a:cs typeface="Arial"/>
              </a:rPr>
              <a:t>Java</a:t>
            </a:r>
            <a:r>
              <a:rPr dirty="0" sz="4200" spc="-540">
                <a:latin typeface="Arial"/>
                <a:cs typeface="Arial"/>
              </a:rPr>
              <a:t> </a:t>
            </a:r>
            <a:r>
              <a:rPr dirty="0" sz="4200" spc="-140">
                <a:latin typeface="Arial"/>
                <a:cs typeface="Arial"/>
              </a:rPr>
              <a:t>proxies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004800" cy="975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474200" y="9207500"/>
              <a:ext cx="3340100" cy="317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488716" y="9142610"/>
            <a:ext cx="32988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 spc="-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https://youtu.be/D1rlGA_UGrY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9900" y="1028700"/>
            <a:ext cx="9474200" cy="123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4139" y="757440"/>
            <a:ext cx="920559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91225" algn="l"/>
              </a:tabLst>
            </a:pPr>
            <a:r>
              <a:rPr dirty="0" sz="8400" spc="-2100" b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r>
              <a:rPr dirty="0" sz="8400" spc="-1390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8400" spc="-805" b="0">
                <a:solidFill>
                  <a:srgbClr val="000000"/>
                </a:solidFill>
                <a:latin typeface="Arial"/>
                <a:cs typeface="Arial"/>
              </a:rPr>
              <a:t>va</a:t>
            </a:r>
            <a:r>
              <a:rPr dirty="0" sz="8400" spc="-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470" b="0">
                <a:solidFill>
                  <a:srgbClr val="000000"/>
                </a:solidFill>
                <a:latin typeface="Arial"/>
                <a:cs typeface="Arial"/>
              </a:rPr>
              <a:t>Dyn</a:t>
            </a:r>
            <a:r>
              <a:rPr dirty="0" sz="8400" spc="-445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8400" spc="-275" b="0">
                <a:solidFill>
                  <a:srgbClr val="000000"/>
                </a:solidFill>
                <a:latin typeface="Arial"/>
                <a:cs typeface="Arial"/>
              </a:rPr>
              <a:t>mi</a:t>
            </a:r>
            <a:r>
              <a:rPr dirty="0" sz="8400" spc="-525" b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sz="84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8400" spc="-1325" b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dirty="0" sz="8400" spc="315" b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8400" spc="-170" b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8400" spc="-15" b="0">
                <a:solidFill>
                  <a:srgbClr val="000000"/>
                </a:solidFill>
                <a:latin typeface="Arial"/>
                <a:cs typeface="Arial"/>
              </a:rPr>
              <a:t>xi</a:t>
            </a:r>
            <a:r>
              <a:rPr dirty="0" sz="8400" spc="-810" b="0">
                <a:solidFill>
                  <a:srgbClr val="000000"/>
                </a:solidFill>
                <a:latin typeface="Arial"/>
                <a:cs typeface="Arial"/>
              </a:rPr>
              <a:t>es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5200" y="3238500"/>
            <a:ext cx="11023600" cy="477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01815" y="8914010"/>
            <a:ext cx="57670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 spc="-55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http://www.ibm.com/developerworks/library/j-jtp08305/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00300"/>
            <a:ext cx="130048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62300" y="1028700"/>
            <a:ext cx="6819900" cy="123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5650" y="757440"/>
            <a:ext cx="666305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1460" b="0">
                <a:solidFill>
                  <a:srgbClr val="000000"/>
                </a:solidFill>
                <a:latin typeface="Arial"/>
                <a:cs typeface="Arial"/>
              </a:rPr>
              <a:t>EJB</a:t>
            </a:r>
            <a:r>
              <a:rPr dirty="0" sz="8400" spc="-96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114" b="0">
                <a:solidFill>
                  <a:srgbClr val="000000"/>
                </a:solidFill>
                <a:latin typeface="Arial"/>
                <a:cs typeface="Arial"/>
              </a:rPr>
              <a:t>Interceptor</a:t>
            </a:r>
            <a:endParaRPr sz="8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9200" y="1016000"/>
            <a:ext cx="81280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2504" y="757440"/>
            <a:ext cx="792924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550" b="0">
                <a:solidFill>
                  <a:srgbClr val="000000"/>
                </a:solidFill>
                <a:latin typeface="Arial"/>
                <a:cs typeface="Arial"/>
              </a:rPr>
              <a:t>Spring</a:t>
            </a:r>
            <a:r>
              <a:rPr dirty="0" sz="8400" spc="-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114" b="0">
                <a:solidFill>
                  <a:srgbClr val="000000"/>
                </a:solidFill>
                <a:latin typeface="Arial"/>
                <a:cs typeface="Arial"/>
              </a:rPr>
              <a:t>Interceptor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6900" y="3632200"/>
            <a:ext cx="11760200" cy="398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200" y="1016000"/>
            <a:ext cx="124587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701" y="757440"/>
            <a:ext cx="1226820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3804" algn="l"/>
              </a:tabLst>
            </a:pPr>
            <a:r>
              <a:rPr dirty="0" sz="8400" spc="-280" b="0">
                <a:solidFill>
                  <a:srgbClr val="000000"/>
                </a:solidFill>
                <a:latin typeface="Arial"/>
                <a:cs typeface="Arial"/>
              </a:rPr>
              <a:t>Custom	</a:t>
            </a:r>
            <a:r>
              <a:rPr dirty="0" sz="8400" spc="-625" b="0">
                <a:solidFill>
                  <a:srgbClr val="000000"/>
                </a:solidFill>
                <a:latin typeface="Arial"/>
                <a:cs typeface="Arial"/>
              </a:rPr>
              <a:t>Logging</a:t>
            </a:r>
            <a:r>
              <a:rPr dirty="0" sz="8400" spc="-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114" b="0">
                <a:solidFill>
                  <a:srgbClr val="000000"/>
                </a:solidFill>
                <a:latin typeface="Arial"/>
                <a:cs typeface="Arial"/>
              </a:rPr>
              <a:t>Interceptor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3991864"/>
            <a:ext cx="9378315" cy="35229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2202815" algn="l"/>
                <a:tab pos="7082790" algn="l"/>
              </a:tabLst>
            </a:pPr>
            <a:r>
              <a:rPr dirty="0" sz="4200" spc="-210">
                <a:latin typeface="Arial"/>
                <a:cs typeface="Arial"/>
              </a:rPr>
              <a:t>Similar	</a:t>
            </a:r>
            <a:r>
              <a:rPr dirty="0" sz="4200" spc="105">
                <a:latin typeface="Arial"/>
                <a:cs typeface="Arial"/>
              </a:rPr>
              <a:t>to </a:t>
            </a:r>
            <a:r>
              <a:rPr dirty="0" sz="4200" spc="-330">
                <a:latin typeface="Arial"/>
                <a:cs typeface="Arial"/>
              </a:rPr>
              <a:t>mySQL</a:t>
            </a:r>
            <a:r>
              <a:rPr dirty="0" sz="4200" spc="-105">
                <a:latin typeface="Arial"/>
                <a:cs typeface="Arial"/>
              </a:rPr>
              <a:t> </a:t>
            </a:r>
            <a:r>
              <a:rPr dirty="0" sz="4200" spc="-145">
                <a:latin typeface="Arial"/>
                <a:cs typeface="Arial"/>
              </a:rPr>
              <a:t>slow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135">
                <a:latin typeface="Arial"/>
                <a:cs typeface="Arial"/>
              </a:rPr>
              <a:t>query	</a:t>
            </a:r>
            <a:r>
              <a:rPr dirty="0" sz="4200" spc="-195">
                <a:latin typeface="Arial"/>
                <a:cs typeface="Arial"/>
              </a:rPr>
              <a:t>log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2722245" algn="l"/>
                <a:tab pos="7578090" algn="l"/>
              </a:tabLst>
            </a:pPr>
            <a:r>
              <a:rPr dirty="0" sz="4200" spc="-100">
                <a:latin typeface="Arial"/>
                <a:cs typeface="Arial"/>
              </a:rPr>
              <a:t>Intercept	</a:t>
            </a:r>
            <a:r>
              <a:rPr dirty="0" sz="4200" spc="-135">
                <a:latin typeface="Arial"/>
                <a:cs typeface="Arial"/>
              </a:rPr>
              <a:t>instrumented</a:t>
            </a:r>
            <a:r>
              <a:rPr dirty="0" sz="4200" spc="10">
                <a:latin typeface="Arial"/>
                <a:cs typeface="Arial"/>
              </a:rPr>
              <a:t> </a:t>
            </a:r>
            <a:r>
              <a:rPr dirty="0" sz="4200" spc="-135">
                <a:latin typeface="Arial"/>
                <a:cs typeface="Arial"/>
              </a:rPr>
              <a:t>method	</a:t>
            </a:r>
            <a:r>
              <a:rPr dirty="0" sz="4200" spc="-270">
                <a:latin typeface="Arial"/>
                <a:cs typeface="Arial"/>
              </a:rPr>
              <a:t>calls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3996054" algn="l"/>
                <a:tab pos="7358380" algn="l"/>
              </a:tabLst>
            </a:pPr>
            <a:r>
              <a:rPr dirty="0" sz="4200" spc="-190">
                <a:latin typeface="Arial"/>
                <a:cs typeface="Arial"/>
              </a:rPr>
              <a:t>Execution</a:t>
            </a:r>
            <a:r>
              <a:rPr dirty="0" sz="4200" spc="10">
                <a:latin typeface="Arial"/>
                <a:cs typeface="Arial"/>
              </a:rPr>
              <a:t> </a:t>
            </a:r>
            <a:r>
              <a:rPr dirty="0" sz="4200" spc="-95">
                <a:latin typeface="Arial"/>
                <a:cs typeface="Arial"/>
              </a:rPr>
              <a:t>time	</a:t>
            </a:r>
            <a:r>
              <a:rPr dirty="0" sz="4200" spc="-170">
                <a:latin typeface="Arial"/>
                <a:cs typeface="Arial"/>
              </a:rPr>
              <a:t>determines</a:t>
            </a:r>
            <a:r>
              <a:rPr dirty="0" sz="4200" spc="20">
                <a:latin typeface="Arial"/>
                <a:cs typeface="Arial"/>
              </a:rPr>
              <a:t> </a:t>
            </a:r>
            <a:r>
              <a:rPr dirty="0" sz="4200" spc="-195">
                <a:latin typeface="Arial"/>
                <a:cs typeface="Arial"/>
              </a:rPr>
              <a:t>log	</a:t>
            </a:r>
            <a:r>
              <a:rPr dirty="0" sz="4200" spc="-220">
                <a:latin typeface="Arial"/>
                <a:cs typeface="Arial"/>
              </a:rPr>
              <a:t>level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5683250" algn="l"/>
                <a:tab pos="8700770" algn="l"/>
              </a:tabLst>
            </a:pPr>
            <a:r>
              <a:rPr dirty="0" sz="4200" spc="-285">
                <a:latin typeface="Arial"/>
                <a:cs typeface="Arial"/>
              </a:rPr>
              <a:t>Can </a:t>
            </a:r>
            <a:r>
              <a:rPr dirty="0" sz="4200" spc="-280">
                <a:latin typeface="Arial"/>
                <a:cs typeface="Arial"/>
              </a:rPr>
              <a:t>be </a:t>
            </a:r>
            <a:r>
              <a:rPr dirty="0" sz="4200" spc="-110">
                <a:latin typeface="Arial"/>
                <a:cs typeface="Arial"/>
              </a:rPr>
              <a:t>redirected</a:t>
            </a:r>
            <a:r>
              <a:rPr dirty="0" sz="4200" spc="585">
                <a:latin typeface="Arial"/>
                <a:cs typeface="Arial"/>
              </a:rPr>
              <a:t> </a:t>
            </a:r>
            <a:r>
              <a:rPr dirty="0" sz="4200" spc="105">
                <a:latin typeface="Arial"/>
                <a:cs typeface="Arial"/>
              </a:rPr>
              <a:t>to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545">
                <a:latin typeface="Arial"/>
                <a:cs typeface="Arial"/>
              </a:rPr>
              <a:t>a	</a:t>
            </a:r>
            <a:r>
              <a:rPr dirty="0" sz="4200" spc="-204">
                <a:latin typeface="Arial"/>
                <a:cs typeface="Arial"/>
              </a:rPr>
              <a:t>dedicated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195">
                <a:latin typeface="Arial"/>
                <a:cs typeface="Arial"/>
              </a:rPr>
              <a:t>log	</a:t>
            </a:r>
            <a:r>
              <a:rPr dirty="0" sz="4200" spc="-85">
                <a:latin typeface="Arial"/>
                <a:cs typeface="Arial"/>
              </a:rPr>
              <a:t>file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000" y="3784600"/>
            <a:ext cx="10083800" cy="2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9900" y="1016000"/>
            <a:ext cx="95885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5688" y="757440"/>
            <a:ext cx="950277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270" b="0">
                <a:solidFill>
                  <a:srgbClr val="000000"/>
                </a:solidFill>
                <a:latin typeface="Arial"/>
                <a:cs typeface="Arial"/>
              </a:rPr>
              <a:t>Introducing</a:t>
            </a:r>
            <a:r>
              <a:rPr dirty="0" sz="8400" spc="-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880" b="0">
                <a:solidFill>
                  <a:srgbClr val="000000"/>
                </a:solidFill>
                <a:latin typeface="Arial"/>
                <a:cs typeface="Arial"/>
              </a:rPr>
              <a:t>JavaSimon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3674364"/>
            <a:ext cx="9734550" cy="40690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180">
                <a:latin typeface="Arial"/>
                <a:cs typeface="Arial"/>
              </a:rPr>
              <a:t>Web </a:t>
            </a:r>
            <a:r>
              <a:rPr dirty="0" sz="4200" spc="-114">
                <a:latin typeface="Arial"/>
                <a:cs typeface="Arial"/>
              </a:rPr>
              <a:t>GUI </a:t>
            </a:r>
            <a:r>
              <a:rPr dirty="0" sz="4200" spc="-350">
                <a:latin typeface="Arial"/>
                <a:cs typeface="Arial"/>
              </a:rPr>
              <a:t>can </a:t>
            </a:r>
            <a:r>
              <a:rPr dirty="0" sz="4200" spc="-280">
                <a:latin typeface="Arial"/>
                <a:cs typeface="Arial"/>
              </a:rPr>
              <a:t>be</a:t>
            </a:r>
            <a:r>
              <a:rPr dirty="0" sz="4200" spc="-204">
                <a:latin typeface="Arial"/>
                <a:cs typeface="Arial"/>
              </a:rPr>
              <a:t> </a:t>
            </a:r>
            <a:r>
              <a:rPr dirty="0" sz="4200" spc="-265">
                <a:latin typeface="Arial"/>
                <a:cs typeface="Arial"/>
              </a:rPr>
              <a:t>embedded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4844415" algn="l"/>
              </a:tabLst>
            </a:pPr>
            <a:r>
              <a:rPr dirty="0" sz="4200" spc="-285">
                <a:latin typeface="Arial"/>
                <a:cs typeface="Arial"/>
              </a:rPr>
              <a:t>Can </a:t>
            </a:r>
            <a:r>
              <a:rPr dirty="0" sz="4200" spc="-280">
                <a:latin typeface="Arial"/>
                <a:cs typeface="Arial"/>
              </a:rPr>
              <a:t>be</a:t>
            </a:r>
            <a:r>
              <a:rPr dirty="0" sz="4200" spc="290">
                <a:latin typeface="Arial"/>
                <a:cs typeface="Arial"/>
              </a:rPr>
              <a:t> </a:t>
            </a:r>
            <a:r>
              <a:rPr dirty="0" sz="4200" spc="-229">
                <a:latin typeface="Arial"/>
                <a:cs typeface="Arial"/>
              </a:rPr>
              <a:t>exposed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515">
                <a:latin typeface="Arial"/>
                <a:cs typeface="Arial"/>
              </a:rPr>
              <a:t>as	</a:t>
            </a:r>
            <a:r>
              <a:rPr dirty="0" sz="4200" spc="-370">
                <a:latin typeface="Arial"/>
                <a:cs typeface="Arial"/>
              </a:rPr>
              <a:t>JMX</a:t>
            </a:r>
            <a:r>
              <a:rPr dirty="0" sz="4200" spc="-10">
                <a:latin typeface="Arial"/>
                <a:cs typeface="Arial"/>
              </a:rPr>
              <a:t> </a:t>
            </a:r>
            <a:r>
              <a:rPr dirty="0" sz="4200" spc="-370">
                <a:latin typeface="Arial"/>
                <a:cs typeface="Arial"/>
              </a:rPr>
              <a:t>beans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530">
                <a:latin typeface="Arial"/>
                <a:cs typeface="Arial"/>
              </a:rPr>
              <a:t>REST </a:t>
            </a:r>
            <a:r>
              <a:rPr dirty="0" sz="4200" spc="-265">
                <a:latin typeface="Arial"/>
                <a:cs typeface="Arial"/>
              </a:rPr>
              <a:t>API </a:t>
            </a:r>
            <a:r>
              <a:rPr dirty="0" sz="4200" spc="105">
                <a:latin typeface="Arial"/>
                <a:cs typeface="Arial"/>
              </a:rPr>
              <a:t>to </a:t>
            </a:r>
            <a:r>
              <a:rPr dirty="0" sz="4200" spc="-5">
                <a:latin typeface="Arial"/>
                <a:cs typeface="Arial"/>
              </a:rPr>
              <a:t>export </a:t>
            </a:r>
            <a:r>
              <a:rPr dirty="0" sz="4200" spc="-350">
                <a:latin typeface="Arial"/>
                <a:cs typeface="Arial"/>
              </a:rPr>
              <a:t>JSON, </a:t>
            </a:r>
            <a:r>
              <a:rPr dirty="0" sz="4200" spc="-145">
                <a:latin typeface="Arial"/>
                <a:cs typeface="Arial"/>
              </a:rPr>
              <a:t>XML,</a:t>
            </a:r>
            <a:r>
              <a:rPr dirty="0" sz="4200" spc="-254">
                <a:latin typeface="Arial"/>
                <a:cs typeface="Arial"/>
              </a:rPr>
              <a:t> </a:t>
            </a:r>
            <a:r>
              <a:rPr dirty="0" sz="4200" spc="-405">
                <a:latin typeface="Arial"/>
                <a:cs typeface="Arial"/>
              </a:rPr>
              <a:t>CSV</a:t>
            </a:r>
            <a:endParaRPr sz="4200">
              <a:latin typeface="Arial"/>
              <a:cs typeface="Arial"/>
            </a:endParaRPr>
          </a:p>
          <a:p>
            <a:pPr lvl="1" marL="1054100" marR="30480" indent="-571500">
              <a:lnSpc>
                <a:spcPts val="4900"/>
              </a:lnSpc>
              <a:spcBef>
                <a:spcPts val="254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54100" algn="l"/>
              </a:tabLst>
            </a:pPr>
            <a:r>
              <a:rPr dirty="0" u="heavy" sz="4200" spc="-17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http://localhost:8080/javasimon-console/ </a:t>
            </a:r>
            <a:r>
              <a:rPr dirty="0" u="heavy" sz="4200" spc="-17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4200" spc="-13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data/tree.xml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75" y="93842"/>
            <a:ext cx="12943648" cy="9571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99" y="65842"/>
            <a:ext cx="12953800" cy="9596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99" y="84760"/>
            <a:ext cx="12953800" cy="9584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100" y="1016000"/>
            <a:ext cx="77978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7055" y="757440"/>
            <a:ext cx="753935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880" b="0">
                <a:solidFill>
                  <a:srgbClr val="000000"/>
                </a:solidFill>
                <a:latin typeface="Arial"/>
                <a:cs typeface="Arial"/>
              </a:rPr>
              <a:t>JavaSimon</a:t>
            </a:r>
            <a:r>
              <a:rPr dirty="0" sz="8400" spc="-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630" b="0">
                <a:solidFill>
                  <a:srgbClr val="000000"/>
                </a:solidFill>
                <a:latin typeface="Arial"/>
                <a:cs typeface="Arial"/>
              </a:rPr>
              <a:t>Plugins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8300" y="3841580"/>
            <a:ext cx="8125459" cy="361886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280"/>
              </a:spcBef>
              <a:buClr>
                <a:srgbClr val="FF2600"/>
              </a:buClr>
              <a:buSzPct val="170238"/>
              <a:buChar char="•"/>
              <a:tabLst>
                <a:tab pos="584200" algn="l"/>
              </a:tabLst>
            </a:pPr>
            <a:r>
              <a:rPr dirty="0" sz="4200" spc="-215">
                <a:latin typeface="Arial"/>
                <a:cs typeface="Arial"/>
              </a:rPr>
              <a:t>Extensible </a:t>
            </a:r>
            <a:r>
              <a:rPr dirty="0" sz="4200" spc="-275">
                <a:latin typeface="Arial"/>
                <a:cs typeface="Arial"/>
              </a:rPr>
              <a:t>by </a:t>
            </a:r>
            <a:r>
              <a:rPr dirty="0" sz="4200" spc="-180">
                <a:latin typeface="Arial"/>
                <a:cs typeface="Arial"/>
              </a:rPr>
              <a:t>Web </a:t>
            </a:r>
            <a:r>
              <a:rPr dirty="0" sz="4200" spc="-170">
                <a:latin typeface="Arial"/>
                <a:cs typeface="Arial"/>
              </a:rPr>
              <a:t>Console</a:t>
            </a:r>
            <a:r>
              <a:rPr dirty="0" sz="4200" spc="120">
                <a:latin typeface="Arial"/>
                <a:cs typeface="Arial"/>
              </a:rPr>
              <a:t> </a:t>
            </a:r>
            <a:r>
              <a:rPr dirty="0" sz="4200" spc="-315">
                <a:latin typeface="Arial"/>
                <a:cs typeface="Arial"/>
              </a:rPr>
              <a:t>Plugins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</a:tabLst>
            </a:pPr>
            <a:r>
              <a:rPr dirty="0" sz="4200" spc="-160">
                <a:latin typeface="Arial"/>
                <a:cs typeface="Arial"/>
              </a:rPr>
              <a:t>Quantiles</a:t>
            </a:r>
            <a:r>
              <a:rPr dirty="0" sz="4200" spc="-10">
                <a:latin typeface="Arial"/>
                <a:cs typeface="Arial"/>
              </a:rPr>
              <a:t> </a:t>
            </a:r>
            <a:r>
              <a:rPr dirty="0" sz="4200" spc="-290">
                <a:latin typeface="Arial"/>
                <a:cs typeface="Arial"/>
              </a:rPr>
              <a:t>Plugin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</a:tabLst>
            </a:pPr>
            <a:r>
              <a:rPr dirty="0" sz="4200" spc="-155">
                <a:latin typeface="Arial"/>
                <a:cs typeface="Arial"/>
              </a:rPr>
              <a:t>Timeline</a:t>
            </a:r>
            <a:r>
              <a:rPr dirty="0" sz="4200" spc="-10">
                <a:latin typeface="Arial"/>
                <a:cs typeface="Arial"/>
              </a:rPr>
              <a:t> </a:t>
            </a:r>
            <a:r>
              <a:rPr dirty="0" sz="4200" spc="-290">
                <a:latin typeface="Arial"/>
                <a:cs typeface="Arial"/>
              </a:rPr>
              <a:t>Plugin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</a:tabLst>
            </a:pPr>
            <a:r>
              <a:rPr dirty="0" sz="4200" spc="-210">
                <a:latin typeface="Arial"/>
                <a:cs typeface="Arial"/>
              </a:rPr>
              <a:t>CallTree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900" y="5829300"/>
            <a:ext cx="4038600" cy="392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374900" y="2476500"/>
            <a:ext cx="9144000" cy="2451100"/>
            <a:chOff x="2374900" y="2476500"/>
            <a:chExt cx="9144000" cy="2451100"/>
          </a:xfrm>
        </p:grpSpPr>
        <p:sp>
          <p:nvSpPr>
            <p:cNvPr id="4" name="object 4"/>
            <p:cNvSpPr/>
            <p:nvPr/>
          </p:nvSpPr>
          <p:spPr>
            <a:xfrm>
              <a:off x="2374900" y="2476500"/>
              <a:ext cx="9144000" cy="1231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489200" y="3683000"/>
              <a:ext cx="8915400" cy="1244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46947" y="2205240"/>
            <a:ext cx="8936355" cy="2524760"/>
          </a:xfrm>
          <a:prstGeom prst="rect"/>
        </p:spPr>
        <p:txBody>
          <a:bodyPr wrap="square" lIns="0" tIns="104139" rIns="0" bIns="0" rtlCol="0" vert="horz">
            <a:spAutoFit/>
          </a:bodyPr>
          <a:lstStyle/>
          <a:p>
            <a:pPr marL="83820" marR="5080" indent="-71755">
              <a:lnSpc>
                <a:spcPts val="9600"/>
              </a:lnSpc>
              <a:spcBef>
                <a:spcPts val="819"/>
              </a:spcBef>
              <a:tabLst>
                <a:tab pos="2383155" algn="l"/>
                <a:tab pos="3324225" algn="l"/>
                <a:tab pos="4872990" algn="l"/>
              </a:tabLst>
            </a:pPr>
            <a:r>
              <a:rPr dirty="0" sz="8400" spc="-160" b="0">
                <a:solidFill>
                  <a:srgbClr val="000000"/>
                </a:solidFill>
                <a:latin typeface="Arial"/>
                <a:cs typeface="Arial"/>
              </a:rPr>
              <a:t>Why	</a:t>
            </a:r>
            <a:r>
              <a:rPr dirty="0" sz="8400" spc="-500" b="0">
                <a:solidFill>
                  <a:srgbClr val="000000"/>
                </a:solidFill>
                <a:latin typeface="Arial"/>
                <a:cs typeface="Arial"/>
              </a:rPr>
              <a:t>is	</a:t>
            </a:r>
            <a:r>
              <a:rPr dirty="0" sz="8400" spc="-675" b="0">
                <a:solidFill>
                  <a:srgbClr val="000000"/>
                </a:solidFill>
                <a:latin typeface="Arial"/>
                <a:cs typeface="Arial"/>
              </a:rPr>
              <a:t>my	</a:t>
            </a:r>
            <a:r>
              <a:rPr dirty="0" sz="8400" spc="-280" b="0">
                <a:solidFill>
                  <a:srgbClr val="000000"/>
                </a:solidFill>
                <a:latin typeface="Arial"/>
                <a:cs typeface="Arial"/>
              </a:rPr>
              <a:t>server </a:t>
            </a:r>
            <a:r>
              <a:rPr dirty="0" sz="8400" spc="-505" b="0">
                <a:solidFill>
                  <a:srgbClr val="000000"/>
                </a:solidFill>
                <a:latin typeface="Arial"/>
                <a:cs typeface="Arial"/>
              </a:rPr>
              <a:t>so  </a:t>
            </a:r>
            <a:r>
              <a:rPr dirty="0" sz="8400" spc="-290" b="0">
                <a:solidFill>
                  <a:srgbClr val="000000"/>
                </a:solidFill>
                <a:latin typeface="Arial"/>
                <a:cs typeface="Arial"/>
              </a:rPr>
              <a:t>slow </a:t>
            </a:r>
            <a:r>
              <a:rPr dirty="0" sz="8400" spc="-254" b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dirty="0" sz="8400" spc="2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300" b="0">
                <a:solidFill>
                  <a:srgbClr val="000000"/>
                </a:solidFill>
                <a:latin typeface="Arial"/>
                <a:cs typeface="Arial"/>
              </a:rPr>
              <a:t>production?!</a:t>
            </a:r>
            <a:endParaRPr sz="8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782" y="2374900"/>
            <a:ext cx="9359917" cy="6362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25800" y="1016000"/>
            <a:ext cx="6591300" cy="124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43059" y="757440"/>
            <a:ext cx="646747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420" b="0">
                <a:solidFill>
                  <a:srgbClr val="000000"/>
                </a:solidFill>
                <a:latin typeface="Arial"/>
                <a:cs typeface="Arial"/>
              </a:rPr>
              <a:t>CallTree</a:t>
            </a:r>
            <a:r>
              <a:rPr dirty="0" sz="84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570" b="0">
                <a:solidFill>
                  <a:srgbClr val="000000"/>
                </a:solidFill>
                <a:latin typeface="Arial"/>
                <a:cs typeface="Arial"/>
              </a:rPr>
              <a:t>Plugin</a:t>
            </a:r>
            <a:endParaRPr sz="8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5600" y="3022600"/>
            <a:ext cx="10388600" cy="370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5500" y="1028700"/>
            <a:ext cx="8877300" cy="123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1720" y="757440"/>
            <a:ext cx="879030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270" b="0">
                <a:solidFill>
                  <a:srgbClr val="000000"/>
                </a:solidFill>
                <a:latin typeface="Arial"/>
                <a:cs typeface="Arial"/>
              </a:rPr>
              <a:t>Introducing</a:t>
            </a:r>
            <a:r>
              <a:rPr dirty="0" sz="8400" spc="-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865" b="0">
                <a:solidFill>
                  <a:srgbClr val="000000"/>
                </a:solidFill>
                <a:latin typeface="Arial"/>
                <a:cs typeface="Arial"/>
              </a:rPr>
              <a:t>JavaMon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33095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33095" algn="l"/>
              </a:tabLst>
            </a:pPr>
            <a:r>
              <a:rPr dirty="0" sz="4200" spc="-180"/>
              <a:t>Web </a:t>
            </a:r>
            <a:r>
              <a:rPr dirty="0" sz="4200" spc="-155"/>
              <a:t>User</a:t>
            </a:r>
            <a:r>
              <a:rPr dirty="0" sz="4200" spc="165"/>
              <a:t> </a:t>
            </a:r>
            <a:r>
              <a:rPr dirty="0" sz="4200" spc="-160"/>
              <a:t>Interface</a:t>
            </a:r>
            <a:endParaRPr sz="4200"/>
          </a:p>
          <a:p>
            <a:pPr marL="633095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33095" algn="l"/>
              </a:tabLst>
            </a:pPr>
            <a:r>
              <a:rPr dirty="0" sz="4200" spc="-560"/>
              <a:t>Java, </a:t>
            </a:r>
            <a:r>
              <a:rPr dirty="0" sz="4200" spc="-315"/>
              <a:t>HTTP, </a:t>
            </a:r>
            <a:r>
              <a:rPr dirty="0" sz="4200" spc="-325"/>
              <a:t>SQL </a:t>
            </a:r>
            <a:r>
              <a:rPr dirty="0" sz="4200" spc="-180"/>
              <a:t>&amp; </a:t>
            </a:r>
            <a:r>
              <a:rPr dirty="0" sz="4200" spc="-175"/>
              <a:t>Exception</a:t>
            </a:r>
            <a:r>
              <a:rPr dirty="0" sz="4200" spc="-335"/>
              <a:t> </a:t>
            </a:r>
            <a:r>
              <a:rPr dirty="0" sz="4200" spc="-90"/>
              <a:t>monitoring</a:t>
            </a:r>
            <a:endParaRPr sz="4200"/>
          </a:p>
          <a:p>
            <a:pPr marL="633095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33095" algn="l"/>
                <a:tab pos="7587615" algn="l"/>
              </a:tabLst>
            </a:pPr>
            <a:r>
              <a:rPr dirty="0" sz="4200" spc="-10"/>
              <a:t>All </a:t>
            </a:r>
            <a:r>
              <a:rPr dirty="0" sz="4200" spc="-70"/>
              <a:t>monitors </a:t>
            </a:r>
            <a:r>
              <a:rPr dirty="0" sz="4200" spc="-350"/>
              <a:t>can  </a:t>
            </a:r>
            <a:r>
              <a:rPr dirty="0" sz="4200" spc="-280"/>
              <a:t>be</a:t>
            </a:r>
            <a:r>
              <a:rPr dirty="0" sz="4200" spc="-375"/>
              <a:t> </a:t>
            </a:r>
            <a:r>
              <a:rPr dirty="0" sz="4200" spc="-229"/>
              <a:t>exposed</a:t>
            </a:r>
            <a:r>
              <a:rPr dirty="0" sz="4200" spc="5"/>
              <a:t> </a:t>
            </a:r>
            <a:r>
              <a:rPr dirty="0" sz="4200" spc="-515"/>
              <a:t>as	</a:t>
            </a:r>
            <a:r>
              <a:rPr dirty="0" sz="4200" spc="-370"/>
              <a:t>JMX</a:t>
            </a:r>
            <a:r>
              <a:rPr dirty="0" sz="4200" spc="-50"/>
              <a:t> </a:t>
            </a:r>
            <a:r>
              <a:rPr dirty="0" sz="4200" spc="-390"/>
              <a:t>Bean</a:t>
            </a:r>
            <a:endParaRPr sz="4200"/>
          </a:p>
          <a:p>
            <a:pPr marL="633095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33095" algn="l"/>
                <a:tab pos="5572125" algn="l"/>
              </a:tabLst>
            </a:pPr>
            <a:r>
              <a:rPr dirty="0" sz="4200" spc="-190"/>
              <a:t>Data </a:t>
            </a:r>
            <a:r>
              <a:rPr dirty="0" sz="4200" spc="-350"/>
              <a:t>can  </a:t>
            </a:r>
            <a:r>
              <a:rPr dirty="0" sz="4200" spc="-280"/>
              <a:t>be</a:t>
            </a:r>
            <a:r>
              <a:rPr dirty="0" sz="4200" spc="-265"/>
              <a:t> </a:t>
            </a:r>
            <a:r>
              <a:rPr dirty="0" sz="4200" spc="-5"/>
              <a:t>export</a:t>
            </a:r>
            <a:r>
              <a:rPr dirty="0" sz="4200" spc="5"/>
              <a:t> </a:t>
            </a:r>
            <a:r>
              <a:rPr dirty="0" sz="4200" spc="-515"/>
              <a:t>as	</a:t>
            </a:r>
            <a:r>
              <a:rPr dirty="0" sz="4200" spc="-500"/>
              <a:t>CSV, </a:t>
            </a:r>
            <a:r>
              <a:rPr dirty="0" sz="4200" spc="-110"/>
              <a:t>XML </a:t>
            </a:r>
            <a:r>
              <a:rPr dirty="0" sz="4200" spc="-180"/>
              <a:t>&amp;</a:t>
            </a:r>
            <a:r>
              <a:rPr dirty="0" sz="4200" spc="140"/>
              <a:t> </a:t>
            </a:r>
            <a:r>
              <a:rPr dirty="0" sz="4200" spc="-330"/>
              <a:t>XLS</a:t>
            </a:r>
            <a:endParaRPr sz="4200"/>
          </a:p>
          <a:p>
            <a:pPr marL="633095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33095" algn="l"/>
              </a:tabLst>
            </a:pPr>
            <a:r>
              <a:rPr dirty="0" sz="4200" spc="-85"/>
              <a:t>Monitoring </a:t>
            </a:r>
            <a:r>
              <a:rPr dirty="0" sz="4200" spc="-90"/>
              <a:t>distributed </a:t>
            </a:r>
            <a:r>
              <a:rPr dirty="0" sz="4200" spc="-310"/>
              <a:t>JAMon</a:t>
            </a:r>
            <a:r>
              <a:rPr dirty="0" sz="4200" spc="195"/>
              <a:t> </a:t>
            </a:r>
            <a:r>
              <a:rPr dirty="0" sz="4200" spc="-170"/>
              <a:t>installations</a:t>
            </a:r>
            <a:endParaRPr sz="4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1028700"/>
            <a:ext cx="8534400" cy="123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9461" y="757440"/>
            <a:ext cx="825500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615" b="0">
                <a:solidFill>
                  <a:srgbClr val="000000"/>
                </a:solidFill>
                <a:latin typeface="Arial"/>
                <a:cs typeface="Arial"/>
              </a:rPr>
              <a:t>JAMon </a:t>
            </a:r>
            <a:r>
              <a:rPr dirty="0" sz="8400" spc="-285" b="0">
                <a:solidFill>
                  <a:srgbClr val="000000"/>
                </a:solidFill>
                <a:latin typeface="Arial"/>
                <a:cs typeface="Arial"/>
              </a:rPr>
              <a:t>Admin </a:t>
            </a:r>
            <a:r>
              <a:rPr dirty="0" sz="8400" spc="-1040" b="0">
                <a:solidFill>
                  <a:srgbClr val="000000"/>
                </a:solidFill>
                <a:latin typeface="Arial"/>
                <a:cs typeface="Arial"/>
              </a:rPr>
              <a:t>Page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9400" y="2798758"/>
            <a:ext cx="12446000" cy="5684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100" y="1028700"/>
            <a:ext cx="10083800" cy="123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3847" y="757440"/>
            <a:ext cx="980694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615" b="0">
                <a:solidFill>
                  <a:srgbClr val="000000"/>
                </a:solidFill>
                <a:latin typeface="Arial"/>
                <a:cs typeface="Arial"/>
              </a:rPr>
              <a:t>JAMon </a:t>
            </a:r>
            <a:r>
              <a:rPr dirty="0" sz="8400" spc="-350" b="0">
                <a:solidFill>
                  <a:srgbClr val="000000"/>
                </a:solidFill>
                <a:latin typeface="Arial"/>
                <a:cs typeface="Arial"/>
              </a:rPr>
              <a:t>Exception</a:t>
            </a:r>
            <a:r>
              <a:rPr dirty="0" sz="8400" spc="-11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1040" b="0">
                <a:solidFill>
                  <a:srgbClr val="000000"/>
                </a:solidFill>
                <a:latin typeface="Arial"/>
                <a:cs typeface="Arial"/>
              </a:rPr>
              <a:t>Page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590825"/>
            <a:ext cx="13004800" cy="6261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232034"/>
            <a:ext cx="12039600" cy="4721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31900" y="1016000"/>
            <a:ext cx="10515600" cy="124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67574" y="757440"/>
            <a:ext cx="1021969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615" b="0">
                <a:solidFill>
                  <a:srgbClr val="000000"/>
                </a:solidFill>
                <a:latin typeface="Arial"/>
                <a:cs typeface="Arial"/>
              </a:rPr>
              <a:t>JAMon </a:t>
            </a:r>
            <a:r>
              <a:rPr dirty="0" sz="8400" spc="-645" b="0">
                <a:solidFill>
                  <a:srgbClr val="000000"/>
                </a:solidFill>
                <a:latin typeface="Arial"/>
                <a:cs typeface="Arial"/>
              </a:rPr>
              <a:t>SQL</a:t>
            </a:r>
            <a:r>
              <a:rPr dirty="0" sz="8400" spc="-1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165" b="0">
                <a:solidFill>
                  <a:srgbClr val="000000"/>
                </a:solidFill>
                <a:latin typeface="Arial"/>
                <a:cs typeface="Arial"/>
              </a:rPr>
              <a:t>Monitoring</a:t>
            </a:r>
            <a:endParaRPr sz="8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0800" y="634238"/>
            <a:ext cx="10591800" cy="7481570"/>
            <a:chOff x="1320800" y="634238"/>
            <a:chExt cx="10591800" cy="7481570"/>
          </a:xfrm>
        </p:grpSpPr>
        <p:sp>
          <p:nvSpPr>
            <p:cNvPr id="3" name="object 3"/>
            <p:cNvSpPr/>
            <p:nvPr/>
          </p:nvSpPr>
          <p:spPr>
            <a:xfrm>
              <a:off x="4940300" y="634238"/>
              <a:ext cx="6972300" cy="63127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33500" y="5181600"/>
              <a:ext cx="4584700" cy="1320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20800" y="6794500"/>
              <a:ext cx="7429500" cy="1320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5684" y="4867986"/>
            <a:ext cx="7294880" cy="3337560"/>
          </a:xfrm>
          <a:prstGeom prst="rect"/>
        </p:spPr>
        <p:txBody>
          <a:bodyPr wrap="square" lIns="0" tIns="150495" rIns="0" bIns="0" rtlCol="0" vert="horz">
            <a:spAutoFit/>
          </a:bodyPr>
          <a:lstStyle/>
          <a:p>
            <a:pPr marL="12700" marR="5080">
              <a:lnSpc>
                <a:spcPts val="12640"/>
              </a:lnSpc>
              <a:spcBef>
                <a:spcPts val="1185"/>
              </a:spcBef>
            </a:pPr>
            <a:r>
              <a:rPr dirty="0" sz="11200" spc="-5" b="0">
                <a:solidFill>
                  <a:srgbClr val="212121"/>
                </a:solidFill>
                <a:latin typeface="Arial Black"/>
                <a:cs typeface="Arial Black"/>
              </a:rPr>
              <a:t>Other  </a:t>
            </a:r>
            <a:r>
              <a:rPr dirty="0" sz="11200" b="0">
                <a:solidFill>
                  <a:srgbClr val="212121"/>
                </a:solidFill>
                <a:latin typeface="Arial Black"/>
                <a:cs typeface="Arial Black"/>
              </a:rPr>
              <a:t>Solu</a:t>
            </a:r>
            <a:r>
              <a:rPr dirty="0" sz="11200" spc="-5" b="0">
                <a:solidFill>
                  <a:srgbClr val="212121"/>
                </a:solidFill>
                <a:latin typeface="Arial Black"/>
                <a:cs typeface="Arial Black"/>
              </a:rPr>
              <a:t>tions</a:t>
            </a:r>
            <a:endParaRPr sz="11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2900" y="3521964"/>
            <a:ext cx="10017125" cy="4450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2489835" algn="l"/>
              </a:tabLst>
            </a:pPr>
            <a:r>
              <a:rPr dirty="0" sz="4200" spc="-140">
                <a:latin typeface="Arial"/>
                <a:cs typeface="Arial"/>
              </a:rPr>
              <a:t>Custom	</a:t>
            </a:r>
            <a:r>
              <a:rPr dirty="0" sz="4200" spc="-175">
                <a:latin typeface="Arial"/>
                <a:cs typeface="Arial"/>
              </a:rPr>
              <a:t>HTTP </a:t>
            </a:r>
            <a:r>
              <a:rPr dirty="0" sz="4200" spc="-270">
                <a:latin typeface="Arial"/>
                <a:cs typeface="Arial"/>
              </a:rPr>
              <a:t>Request</a:t>
            </a:r>
            <a:r>
              <a:rPr dirty="0" sz="4200" spc="155">
                <a:latin typeface="Arial"/>
                <a:cs typeface="Arial"/>
              </a:rPr>
              <a:t> </a:t>
            </a:r>
            <a:r>
              <a:rPr dirty="0" sz="4200" spc="-5">
                <a:latin typeface="Arial"/>
                <a:cs typeface="Arial"/>
              </a:rPr>
              <a:t>Monitor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190">
                <a:latin typeface="Arial"/>
                <a:cs typeface="Arial"/>
              </a:rPr>
              <a:t>Implemented </a:t>
            </a:r>
            <a:r>
              <a:rPr dirty="0" sz="4200" spc="-305">
                <a:latin typeface="Arial"/>
                <a:cs typeface="Arial"/>
              </a:rPr>
              <a:t>using </a:t>
            </a:r>
            <a:r>
              <a:rPr dirty="0" sz="4200" spc="-114">
                <a:latin typeface="Arial"/>
                <a:cs typeface="Arial"/>
              </a:rPr>
              <a:t>servlet </a:t>
            </a:r>
            <a:r>
              <a:rPr dirty="0" sz="4200" spc="25">
                <a:latin typeface="Arial"/>
                <a:cs typeface="Arial"/>
              </a:rPr>
              <a:t>filter </a:t>
            </a:r>
            <a:r>
              <a:rPr dirty="0" sz="4200" spc="-180">
                <a:latin typeface="Arial"/>
                <a:cs typeface="Arial"/>
              </a:rPr>
              <a:t>&amp;</a:t>
            </a:r>
            <a:r>
              <a:rPr dirty="0" sz="4200" spc="-315">
                <a:latin typeface="Arial"/>
                <a:cs typeface="Arial"/>
              </a:rPr>
              <a:t> </a:t>
            </a:r>
            <a:r>
              <a:rPr dirty="0" sz="4200" spc="-865">
                <a:latin typeface="Arial"/>
                <a:cs typeface="Arial"/>
              </a:rPr>
              <a:t>JSP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200">
                <a:latin typeface="Arial"/>
                <a:cs typeface="Arial"/>
              </a:rPr>
              <a:t>Long-running </a:t>
            </a:r>
            <a:r>
              <a:rPr dirty="0" sz="4200" spc="-215">
                <a:latin typeface="Arial"/>
                <a:cs typeface="Arial"/>
              </a:rPr>
              <a:t>requests </a:t>
            </a:r>
            <a:r>
              <a:rPr dirty="0" sz="4200" spc="-229">
                <a:latin typeface="Arial"/>
                <a:cs typeface="Arial"/>
              </a:rPr>
              <a:t>are</a:t>
            </a:r>
            <a:r>
              <a:rPr dirty="0" sz="4200" spc="405">
                <a:latin typeface="Arial"/>
                <a:cs typeface="Arial"/>
              </a:rPr>
              <a:t> </a:t>
            </a:r>
            <a:r>
              <a:rPr dirty="0" sz="4200" spc="-135">
                <a:latin typeface="Arial"/>
                <a:cs typeface="Arial"/>
              </a:rPr>
              <a:t>color-coded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2967990" algn="l"/>
              </a:tabLst>
            </a:pPr>
            <a:r>
              <a:rPr dirty="0" sz="4200" spc="-220">
                <a:latin typeface="Arial"/>
                <a:cs typeface="Arial"/>
              </a:rPr>
              <a:t>Raspberry	</a:t>
            </a:r>
            <a:r>
              <a:rPr dirty="0" sz="4200" spc="-340">
                <a:latin typeface="Arial"/>
                <a:cs typeface="Arial"/>
              </a:rPr>
              <a:t>Pi </a:t>
            </a:r>
            <a:r>
              <a:rPr dirty="0" sz="4200" spc="-145">
                <a:latin typeface="Arial"/>
                <a:cs typeface="Arial"/>
              </a:rPr>
              <a:t>collects </a:t>
            </a:r>
            <a:r>
              <a:rPr dirty="0" sz="4200" spc="-865">
                <a:latin typeface="Arial"/>
                <a:cs typeface="Arial"/>
              </a:rPr>
              <a:t>JSP </a:t>
            </a:r>
            <a:r>
              <a:rPr dirty="0" sz="4200" spc="-430">
                <a:latin typeface="Arial"/>
                <a:cs typeface="Arial"/>
              </a:rPr>
              <a:t>pages </a:t>
            </a:r>
            <a:r>
              <a:rPr dirty="0" sz="4200" spc="-70">
                <a:latin typeface="Arial"/>
                <a:cs typeface="Arial"/>
              </a:rPr>
              <a:t>of </a:t>
            </a:r>
            <a:r>
              <a:rPr dirty="0" sz="4200" spc="-195">
                <a:latin typeface="Arial"/>
                <a:cs typeface="Arial"/>
              </a:rPr>
              <a:t>all</a:t>
            </a:r>
            <a:r>
              <a:rPr dirty="0" sz="4200" spc="-685">
                <a:latin typeface="Arial"/>
                <a:cs typeface="Arial"/>
              </a:rPr>
              <a:t> </a:t>
            </a:r>
            <a:r>
              <a:rPr dirty="0" sz="4200" spc="-140">
                <a:latin typeface="Arial"/>
                <a:cs typeface="Arial"/>
              </a:rPr>
              <a:t>server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245">
                <a:latin typeface="Arial"/>
                <a:cs typeface="Arial"/>
              </a:rPr>
              <a:t>Displayed </a:t>
            </a:r>
            <a:r>
              <a:rPr dirty="0" sz="4200" spc="-130">
                <a:latin typeface="Arial"/>
                <a:cs typeface="Arial"/>
              </a:rPr>
              <a:t>on </a:t>
            </a:r>
            <a:r>
              <a:rPr dirty="0" sz="4200" spc="-114">
                <a:latin typeface="Arial"/>
                <a:cs typeface="Arial"/>
              </a:rPr>
              <a:t>multiple </a:t>
            </a:r>
            <a:r>
              <a:rPr dirty="0" sz="4200" spc="-235">
                <a:latin typeface="Arial"/>
                <a:cs typeface="Arial"/>
              </a:rPr>
              <a:t>Flat </a:t>
            </a:r>
            <a:r>
              <a:rPr dirty="0" sz="4200" spc="-310">
                <a:latin typeface="Arial"/>
                <a:cs typeface="Arial"/>
              </a:rPr>
              <a:t>Screen</a:t>
            </a:r>
            <a:r>
              <a:rPr dirty="0" sz="4200" spc="155">
                <a:latin typeface="Arial"/>
                <a:cs typeface="Arial"/>
              </a:rPr>
              <a:t> </a:t>
            </a:r>
            <a:r>
              <a:rPr dirty="0" sz="4200" spc="-260">
                <a:latin typeface="Arial"/>
                <a:cs typeface="Arial"/>
              </a:rPr>
              <a:t>TVs</a:t>
            </a:r>
            <a:endParaRPr sz="4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09200" y="8421671"/>
            <a:ext cx="2551277" cy="1052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17900" y="1016000"/>
            <a:ext cx="6146800" cy="101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11842" y="757440"/>
            <a:ext cx="593026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95" b="0">
                <a:solidFill>
                  <a:srgbClr val="000000"/>
                </a:solidFill>
                <a:latin typeface="Arial"/>
                <a:cs typeface="Arial"/>
              </a:rPr>
              <a:t>Do </a:t>
            </a:r>
            <a:r>
              <a:rPr dirty="0" sz="8400" spc="110" b="0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dirty="0" sz="8400" spc="-14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450" b="0">
                <a:solidFill>
                  <a:srgbClr val="000000"/>
                </a:solidFill>
                <a:latin typeface="Arial"/>
                <a:cs typeface="Arial"/>
              </a:rPr>
              <a:t>Yourself</a:t>
            </a:r>
            <a:endParaRPr sz="8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00" y="1016000"/>
            <a:ext cx="85852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4455" y="757440"/>
            <a:ext cx="840486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400" b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dirty="0" sz="8400" spc="-540" b="0">
                <a:solidFill>
                  <a:srgbClr val="000000"/>
                </a:solidFill>
                <a:latin typeface="Arial"/>
                <a:cs typeface="Arial"/>
              </a:rPr>
              <a:t>Usual</a:t>
            </a:r>
            <a:r>
              <a:rPr dirty="0" sz="8400" spc="3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670" b="0">
                <a:solidFill>
                  <a:srgbClr val="000000"/>
                </a:solidFill>
                <a:latin typeface="Arial"/>
                <a:cs typeface="Arial"/>
              </a:rPr>
              <a:t>Suspects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8300" y="3371680"/>
            <a:ext cx="8100695" cy="454596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280"/>
              </a:spcBef>
              <a:buClr>
                <a:srgbClr val="FF2600"/>
              </a:buClr>
              <a:buSzPct val="170238"/>
              <a:buChar char="•"/>
              <a:tabLst>
                <a:tab pos="584200" algn="l"/>
              </a:tabLst>
            </a:pPr>
            <a:r>
              <a:rPr dirty="0" sz="4200" spc="-125">
                <a:latin typeface="Arial"/>
                <a:cs typeface="Arial"/>
              </a:rPr>
              <a:t>Production </a:t>
            </a:r>
            <a:r>
              <a:rPr dirty="0" sz="4200" spc="-270">
                <a:latin typeface="Arial"/>
                <a:cs typeface="Arial"/>
              </a:rPr>
              <a:t>versus </a:t>
            </a:r>
            <a:r>
              <a:rPr dirty="0" sz="4200" spc="-90">
                <a:latin typeface="Arial"/>
                <a:cs typeface="Arial"/>
              </a:rPr>
              <a:t>test</a:t>
            </a:r>
            <a:r>
              <a:rPr dirty="0" sz="4200" spc="355">
                <a:latin typeface="Arial"/>
                <a:cs typeface="Arial"/>
              </a:rPr>
              <a:t> </a:t>
            </a:r>
            <a:r>
              <a:rPr dirty="0" sz="4200" spc="-265">
                <a:latin typeface="Arial"/>
                <a:cs typeface="Arial"/>
              </a:rPr>
              <a:t>system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</a:tabLst>
            </a:pPr>
            <a:r>
              <a:rPr dirty="0" sz="4200" spc="-90">
                <a:latin typeface="Arial"/>
                <a:cs typeface="Arial"/>
              </a:rPr>
              <a:t>Amount </a:t>
            </a:r>
            <a:r>
              <a:rPr dirty="0" sz="4200" spc="-70">
                <a:latin typeface="Arial"/>
                <a:cs typeface="Arial"/>
              </a:rPr>
              <a:t>of </a:t>
            </a:r>
            <a:r>
              <a:rPr dirty="0" sz="4200" spc="-265">
                <a:latin typeface="Arial"/>
                <a:cs typeface="Arial"/>
              </a:rPr>
              <a:t>data </a:t>
            </a:r>
            <a:r>
              <a:rPr dirty="0" sz="4200" spc="-180">
                <a:latin typeface="Arial"/>
                <a:cs typeface="Arial"/>
              </a:rPr>
              <a:t>&amp;</a:t>
            </a:r>
            <a:r>
              <a:rPr dirty="0" sz="4200" spc="395">
                <a:latin typeface="Arial"/>
                <a:cs typeface="Arial"/>
              </a:rPr>
              <a:t> </a:t>
            </a:r>
            <a:r>
              <a:rPr dirty="0" sz="4200" spc="-215">
                <a:latin typeface="Arial"/>
                <a:cs typeface="Arial"/>
              </a:rPr>
              <a:t>requests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</a:tabLst>
            </a:pPr>
            <a:r>
              <a:rPr dirty="0" sz="4200" spc="-155">
                <a:latin typeface="Arial"/>
                <a:cs typeface="Arial"/>
              </a:rPr>
              <a:t>Hardware </a:t>
            </a:r>
            <a:r>
              <a:rPr dirty="0" sz="4200" spc="-210">
                <a:latin typeface="Arial"/>
                <a:cs typeface="Arial"/>
              </a:rPr>
              <a:t>setup </a:t>
            </a:r>
            <a:r>
              <a:rPr dirty="0" sz="4200" spc="-180">
                <a:latin typeface="Arial"/>
                <a:cs typeface="Arial"/>
              </a:rPr>
              <a:t>&amp;</a:t>
            </a:r>
            <a:r>
              <a:rPr dirty="0" sz="4200" spc="320">
                <a:latin typeface="Arial"/>
                <a:cs typeface="Arial"/>
              </a:rPr>
              <a:t> </a:t>
            </a:r>
            <a:r>
              <a:rPr dirty="0" sz="4200" spc="-95">
                <a:latin typeface="Arial"/>
                <a:cs typeface="Arial"/>
              </a:rPr>
              <a:t>infrastructure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</a:tabLst>
            </a:pPr>
            <a:r>
              <a:rPr dirty="0" sz="4200" spc="-204">
                <a:latin typeface="Arial"/>
                <a:cs typeface="Arial"/>
              </a:rPr>
              <a:t>Server </a:t>
            </a:r>
            <a:r>
              <a:rPr dirty="0" sz="4200" spc="-180">
                <a:latin typeface="Arial"/>
                <a:cs typeface="Arial"/>
              </a:rPr>
              <a:t>&amp; </a:t>
            </a:r>
            <a:r>
              <a:rPr dirty="0" sz="4200" spc="-335">
                <a:latin typeface="Arial"/>
                <a:cs typeface="Arial"/>
              </a:rPr>
              <a:t>database</a:t>
            </a:r>
            <a:r>
              <a:rPr dirty="0" sz="4200" spc="335">
                <a:latin typeface="Arial"/>
                <a:cs typeface="Arial"/>
              </a:rPr>
              <a:t> </a:t>
            </a:r>
            <a:r>
              <a:rPr dirty="0" sz="4200" spc="-125">
                <a:latin typeface="Arial"/>
                <a:cs typeface="Arial"/>
              </a:rPr>
              <a:t>configuration</a:t>
            </a:r>
            <a:endParaRPr sz="4200">
              <a:latin typeface="Arial"/>
              <a:cs typeface="Arial"/>
            </a:endParaRPr>
          </a:p>
          <a:p>
            <a:pPr lvl="1" marL="10287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28700" algn="l"/>
                <a:tab pos="3160395" algn="l"/>
              </a:tabLst>
            </a:pPr>
            <a:r>
              <a:rPr dirty="0" sz="4200" spc="30">
                <a:latin typeface="Arial"/>
                <a:cs typeface="Arial"/>
              </a:rPr>
              <a:t>Network	</a:t>
            </a:r>
            <a:r>
              <a:rPr dirty="0" sz="4200" spc="-335">
                <a:latin typeface="Arial"/>
                <a:cs typeface="Arial"/>
              </a:rPr>
              <a:t>delays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300" y="2641600"/>
            <a:ext cx="122809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57400" y="1016000"/>
            <a:ext cx="8953500" cy="124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78075" y="757440"/>
            <a:ext cx="879729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165" b="0">
                <a:solidFill>
                  <a:srgbClr val="000000"/>
                </a:solidFill>
                <a:latin typeface="Arial"/>
                <a:cs typeface="Arial"/>
              </a:rPr>
              <a:t>Collectd </a:t>
            </a:r>
            <a:r>
              <a:rPr dirty="0" sz="8400" spc="-355" b="0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dirty="0" sz="8400" spc="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270" b="0">
                <a:solidFill>
                  <a:srgbClr val="000000"/>
                </a:solidFill>
                <a:latin typeface="Arial"/>
                <a:cs typeface="Arial"/>
              </a:rPr>
              <a:t>Graphite</a:t>
            </a:r>
            <a:endParaRPr sz="8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300" y="1016000"/>
            <a:ext cx="64516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2350" y="757440"/>
            <a:ext cx="622998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0440" algn="l"/>
              </a:tabLst>
            </a:pPr>
            <a:r>
              <a:rPr dirty="0" sz="8400" spc="-535" b="0">
                <a:solidFill>
                  <a:srgbClr val="000000"/>
                </a:solidFill>
                <a:latin typeface="Arial"/>
                <a:cs typeface="Arial"/>
              </a:rPr>
              <a:t>Apache	</a:t>
            </a:r>
            <a:r>
              <a:rPr dirty="0" sz="8400" spc="-515" b="0">
                <a:solidFill>
                  <a:srgbClr val="000000"/>
                </a:solidFill>
                <a:latin typeface="Arial"/>
                <a:cs typeface="Arial"/>
              </a:rPr>
              <a:t>Sirona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3991864"/>
            <a:ext cx="7517130" cy="35229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2363470" algn="l"/>
                <a:tab pos="4589145" algn="l"/>
              </a:tabLst>
            </a:pPr>
            <a:r>
              <a:rPr dirty="0" sz="4200" spc="-270">
                <a:latin typeface="Arial"/>
                <a:cs typeface="Arial"/>
              </a:rPr>
              <a:t>Apache	</a:t>
            </a:r>
            <a:r>
              <a:rPr dirty="0" sz="4200" spc="-130">
                <a:latin typeface="Arial"/>
                <a:cs typeface="Arial"/>
              </a:rPr>
              <a:t>Incubator	Project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2675890" algn="l"/>
              </a:tabLst>
            </a:pPr>
            <a:r>
              <a:rPr dirty="0" sz="4200" spc="-640">
                <a:latin typeface="Arial"/>
                <a:cs typeface="Arial"/>
              </a:rPr>
              <a:t>Java </a:t>
            </a:r>
            <a:r>
              <a:rPr dirty="0" sz="4200" spc="-525">
                <a:latin typeface="Arial"/>
                <a:cs typeface="Arial"/>
              </a:rPr>
              <a:t> </a:t>
            </a:r>
            <a:r>
              <a:rPr dirty="0" sz="4200" spc="-200">
                <a:latin typeface="Arial"/>
                <a:cs typeface="Arial"/>
              </a:rPr>
              <a:t>Byte	</a:t>
            </a:r>
            <a:r>
              <a:rPr dirty="0" sz="4200" spc="-155">
                <a:latin typeface="Arial"/>
                <a:cs typeface="Arial"/>
              </a:rPr>
              <a:t>Code</a:t>
            </a:r>
            <a:r>
              <a:rPr dirty="0" sz="4200" spc="-30">
                <a:latin typeface="Arial"/>
                <a:cs typeface="Arial"/>
              </a:rPr>
              <a:t> </a:t>
            </a:r>
            <a:r>
              <a:rPr dirty="0" sz="4200" spc="-120">
                <a:latin typeface="Arial"/>
                <a:cs typeface="Arial"/>
              </a:rPr>
              <a:t>Instrumentation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3013075" algn="l"/>
              </a:tabLst>
            </a:pPr>
            <a:r>
              <a:rPr dirty="0" sz="4200" spc="-60">
                <a:latin typeface="Arial"/>
                <a:cs typeface="Arial"/>
              </a:rPr>
              <a:t>Works</a:t>
            </a:r>
            <a:r>
              <a:rPr dirty="0" sz="4200">
                <a:latin typeface="Arial"/>
                <a:cs typeface="Arial"/>
              </a:rPr>
              <a:t> </a:t>
            </a:r>
            <a:r>
              <a:rPr dirty="0" sz="4200" spc="25">
                <a:latin typeface="Arial"/>
                <a:cs typeface="Arial"/>
              </a:rPr>
              <a:t>for	</a:t>
            </a:r>
            <a:r>
              <a:rPr dirty="0" sz="4200" spc="-365">
                <a:latin typeface="Arial"/>
                <a:cs typeface="Arial"/>
              </a:rPr>
              <a:t>POJOs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3722370" algn="l"/>
                <a:tab pos="4981575" algn="l"/>
              </a:tabLst>
            </a:pPr>
            <a:r>
              <a:rPr dirty="0" sz="4200" spc="-150">
                <a:latin typeface="Arial"/>
                <a:cs typeface="Arial"/>
              </a:rPr>
              <a:t>Mentioned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275">
                <a:latin typeface="Arial"/>
                <a:cs typeface="Arial"/>
              </a:rPr>
              <a:t>by	</a:t>
            </a:r>
            <a:r>
              <a:rPr dirty="0" sz="4200" spc="-150">
                <a:latin typeface="Arial"/>
                <a:cs typeface="Arial"/>
              </a:rPr>
              <a:t>Mark	</a:t>
            </a:r>
            <a:r>
              <a:rPr dirty="0" sz="4200" spc="-185">
                <a:latin typeface="Arial"/>
                <a:cs typeface="Arial"/>
              </a:rPr>
              <a:t>Struberg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004800" cy="975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13300" y="8407400"/>
              <a:ext cx="7950200" cy="1003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485640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Things </a:t>
            </a:r>
            <a:r>
              <a:rPr dirty="0" spc="-160"/>
              <a:t>To </a:t>
            </a:r>
            <a:r>
              <a:rPr dirty="0" spc="-280"/>
              <a:t>Take</a:t>
            </a:r>
            <a:r>
              <a:rPr dirty="0" spc="-1120"/>
              <a:t> </a:t>
            </a:r>
            <a:r>
              <a:rPr dirty="0" spc="30"/>
              <a:t>Home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19600" y="1016000"/>
            <a:ext cx="42672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2434" y="757440"/>
            <a:ext cx="4069079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880" b="0">
                <a:solidFill>
                  <a:srgbClr val="000000"/>
                </a:solidFill>
                <a:latin typeface="Arial"/>
                <a:cs typeface="Arial"/>
              </a:rPr>
              <a:t>Summa</a:t>
            </a:r>
            <a:r>
              <a:rPr dirty="0" sz="8400" spc="775" b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8400" spc="-525" b="0">
                <a:solidFill>
                  <a:srgbClr val="000000"/>
                </a:solidFill>
                <a:latin typeface="Arial"/>
                <a:cs typeface="Arial"/>
              </a:rPr>
              <a:t>y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3371680"/>
            <a:ext cx="9941560" cy="4599940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28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1468120" algn="l"/>
              </a:tabLst>
            </a:pPr>
            <a:r>
              <a:rPr dirty="0" sz="4200" spc="110">
                <a:latin typeface="Arial"/>
                <a:cs typeface="Arial"/>
              </a:rPr>
              <a:t>No	</a:t>
            </a:r>
            <a:r>
              <a:rPr dirty="0" sz="4200" spc="-305">
                <a:latin typeface="Arial"/>
                <a:cs typeface="Arial"/>
              </a:rPr>
              <a:t>excuses </a:t>
            </a:r>
            <a:r>
              <a:rPr dirty="0" sz="4200" spc="105">
                <a:latin typeface="Arial"/>
                <a:cs typeface="Arial"/>
              </a:rPr>
              <a:t>to </a:t>
            </a:r>
            <a:r>
              <a:rPr dirty="0" sz="4200" spc="-210">
                <a:latin typeface="Arial"/>
                <a:cs typeface="Arial"/>
              </a:rPr>
              <a:t>skip</a:t>
            </a:r>
            <a:r>
              <a:rPr dirty="0" sz="4200" spc="-680">
                <a:latin typeface="Arial"/>
                <a:cs typeface="Arial"/>
              </a:rPr>
              <a:t> </a:t>
            </a:r>
            <a:r>
              <a:rPr dirty="0" sz="4200" spc="-90">
                <a:latin typeface="Arial"/>
                <a:cs typeface="Arial"/>
              </a:rPr>
              <a:t>monitoring</a:t>
            </a:r>
            <a:endParaRPr sz="4200">
              <a:latin typeface="Arial"/>
              <a:cs typeface="Arial"/>
            </a:endParaRPr>
          </a:p>
          <a:p>
            <a:pPr lvl="1" marL="10541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54100" algn="l"/>
                <a:tab pos="6611620" algn="l"/>
              </a:tabLst>
            </a:pPr>
            <a:r>
              <a:rPr dirty="0" sz="4200" spc="-150">
                <a:latin typeface="Arial"/>
                <a:cs typeface="Arial"/>
              </a:rPr>
              <a:t>There </a:t>
            </a:r>
            <a:r>
              <a:rPr dirty="0" sz="4200" spc="-229">
                <a:latin typeface="Arial"/>
                <a:cs typeface="Arial"/>
              </a:rPr>
              <a:t>are </a:t>
            </a:r>
            <a:r>
              <a:rPr dirty="0" sz="4200" spc="-140">
                <a:latin typeface="Arial"/>
                <a:cs typeface="Arial"/>
              </a:rPr>
              <a:t>plenty</a:t>
            </a:r>
            <a:r>
              <a:rPr dirty="0" sz="4200" spc="385">
                <a:latin typeface="Arial"/>
                <a:cs typeface="Arial"/>
              </a:rPr>
              <a:t> </a:t>
            </a:r>
            <a:r>
              <a:rPr dirty="0" sz="4200" spc="-70">
                <a:latin typeface="Arial"/>
                <a:cs typeface="Arial"/>
              </a:rPr>
              <a:t>of</a:t>
            </a:r>
            <a:r>
              <a:rPr dirty="0" sz="4200" spc="5">
                <a:latin typeface="Arial"/>
                <a:cs typeface="Arial"/>
              </a:rPr>
              <a:t> </a:t>
            </a:r>
            <a:r>
              <a:rPr dirty="0" sz="4200" spc="-65">
                <a:latin typeface="Arial"/>
                <a:cs typeface="Arial"/>
              </a:rPr>
              <a:t>tools	</a:t>
            </a:r>
            <a:r>
              <a:rPr dirty="0" sz="4200" spc="-180">
                <a:latin typeface="Arial"/>
                <a:cs typeface="Arial"/>
              </a:rPr>
              <a:t>around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345">
                <a:latin typeface="Arial"/>
                <a:cs typeface="Arial"/>
              </a:rPr>
              <a:t>Embed </a:t>
            </a:r>
            <a:r>
              <a:rPr dirty="0" sz="4200" spc="-85">
                <a:latin typeface="Arial"/>
                <a:cs typeface="Arial"/>
              </a:rPr>
              <a:t>your </a:t>
            </a:r>
            <a:r>
              <a:rPr dirty="0" sz="4200" spc="-170">
                <a:latin typeface="Arial"/>
                <a:cs typeface="Arial"/>
              </a:rPr>
              <a:t>performance </a:t>
            </a:r>
            <a:r>
              <a:rPr dirty="0" sz="4200" spc="-90">
                <a:latin typeface="Arial"/>
                <a:cs typeface="Arial"/>
              </a:rPr>
              <a:t>monitoring</a:t>
            </a:r>
            <a:r>
              <a:rPr dirty="0" sz="4200" spc="-240">
                <a:latin typeface="Arial"/>
                <a:cs typeface="Arial"/>
              </a:rPr>
              <a:t> </a:t>
            </a:r>
            <a:r>
              <a:rPr dirty="0" sz="4200" spc="-65">
                <a:latin typeface="Arial"/>
                <a:cs typeface="Arial"/>
              </a:rPr>
              <a:t>tools</a:t>
            </a:r>
            <a:endParaRPr sz="4200">
              <a:latin typeface="Arial"/>
              <a:cs typeface="Arial"/>
            </a:endParaRPr>
          </a:p>
          <a:p>
            <a:pPr lvl="1" marL="10541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54100" algn="l"/>
                <a:tab pos="1912620" algn="l"/>
              </a:tabLst>
            </a:pPr>
            <a:r>
              <a:rPr dirty="0" sz="4200" spc="110">
                <a:latin typeface="Arial"/>
                <a:cs typeface="Arial"/>
              </a:rPr>
              <a:t>No	</a:t>
            </a:r>
            <a:r>
              <a:rPr dirty="0" sz="4200" spc="-270">
                <a:latin typeface="Arial"/>
                <a:cs typeface="Arial"/>
              </a:rPr>
              <a:t>need </a:t>
            </a:r>
            <a:r>
              <a:rPr dirty="0" sz="4200" spc="105">
                <a:latin typeface="Arial"/>
                <a:cs typeface="Arial"/>
              </a:rPr>
              <a:t>to </a:t>
            </a:r>
            <a:r>
              <a:rPr dirty="0" sz="4200" spc="-254">
                <a:latin typeface="Arial"/>
                <a:cs typeface="Arial"/>
              </a:rPr>
              <a:t>depend </a:t>
            </a:r>
            <a:r>
              <a:rPr dirty="0" sz="4200" spc="-130">
                <a:latin typeface="Arial"/>
                <a:cs typeface="Arial"/>
              </a:rPr>
              <a:t>on </a:t>
            </a:r>
            <a:r>
              <a:rPr dirty="0" sz="4200" spc="-120">
                <a:latin typeface="Arial"/>
                <a:cs typeface="Arial"/>
              </a:rPr>
              <a:t>external</a:t>
            </a:r>
            <a:r>
              <a:rPr dirty="0" sz="4200" spc="500">
                <a:latin typeface="Arial"/>
                <a:cs typeface="Arial"/>
              </a:rPr>
              <a:t> </a:t>
            </a:r>
            <a:r>
              <a:rPr dirty="0" sz="4200" spc="-65">
                <a:latin typeface="Arial"/>
                <a:cs typeface="Arial"/>
              </a:rPr>
              <a:t>tools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1313180" algn="l"/>
              </a:tabLst>
            </a:pPr>
            <a:r>
              <a:rPr dirty="0" sz="4200" spc="-385">
                <a:latin typeface="Arial"/>
                <a:cs typeface="Arial"/>
              </a:rPr>
              <a:t>Be	</a:t>
            </a:r>
            <a:r>
              <a:rPr dirty="0" sz="4200" spc="-180">
                <a:latin typeface="Arial"/>
                <a:cs typeface="Arial"/>
              </a:rPr>
              <a:t>creative </a:t>
            </a:r>
            <a:r>
              <a:rPr dirty="0" sz="4200" spc="105">
                <a:latin typeface="Arial"/>
                <a:cs typeface="Arial"/>
              </a:rPr>
              <a:t>to </a:t>
            </a:r>
            <a:r>
              <a:rPr dirty="0" sz="4200" spc="-254">
                <a:latin typeface="Arial"/>
                <a:cs typeface="Arial"/>
              </a:rPr>
              <a:t>increase</a:t>
            </a:r>
            <a:r>
              <a:rPr dirty="0" sz="4200" spc="55">
                <a:latin typeface="Arial"/>
                <a:cs typeface="Arial"/>
              </a:rPr>
              <a:t> </a:t>
            </a:r>
            <a:r>
              <a:rPr dirty="0" sz="4200" spc="-110">
                <a:latin typeface="Arial"/>
                <a:cs typeface="Arial"/>
              </a:rPr>
              <a:t>visibility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0700" y="3187700"/>
            <a:ext cx="9512300" cy="1155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2188" y="2929140"/>
            <a:ext cx="936752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310" b="0">
                <a:solidFill>
                  <a:srgbClr val="000000"/>
                </a:solidFill>
                <a:latin typeface="Arial"/>
                <a:cs typeface="Arial"/>
              </a:rPr>
              <a:t>Questions </a:t>
            </a:r>
            <a:r>
              <a:rPr dirty="0" sz="8400" spc="-355" b="0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dirty="0" sz="8400" spc="-5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405" b="0">
                <a:solidFill>
                  <a:srgbClr val="000000"/>
                </a:solidFill>
                <a:latin typeface="Arial"/>
                <a:cs typeface="Arial"/>
              </a:rPr>
              <a:t>Answers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803900"/>
            <a:ext cx="3403600" cy="393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4078" y="1783080"/>
            <a:ext cx="14655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JavaMelody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7063" y="1783080"/>
            <a:ext cx="47110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https://code.google.com/p/javamelody/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3494" y="3239770"/>
            <a:ext cx="13671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JavaSimon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7688" y="3239770"/>
            <a:ext cx="45700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https://code.google.com/p/javasimon/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0801" y="4702809"/>
            <a:ext cx="8724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JAM</a:t>
            </a:r>
            <a:r>
              <a:rPr dirty="0" sz="2000" spc="-5" b="1">
                <a:latin typeface="Arial"/>
                <a:cs typeface="Arial"/>
              </a:rPr>
              <a:t>o</a:t>
            </a:r>
            <a:r>
              <a:rPr dirty="0" sz="2000" b="1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44743" y="4702809"/>
            <a:ext cx="38360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  <a:hlinkClick r:id="rId2"/>
              </a:rPr>
              <a:t>http://jamonapi.sourceforge.net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1954" y="6013450"/>
            <a:ext cx="13100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2080" marR="5080" indent="-120014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CollectD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&amp;  </a:t>
            </a:r>
            <a:r>
              <a:rPr dirty="0" sz="2000" spc="-5" b="1">
                <a:latin typeface="Arial"/>
                <a:cs typeface="Arial"/>
              </a:rPr>
              <a:t>Graphite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2166" y="6013450"/>
            <a:ext cx="71805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4670" marR="5080" indent="-179260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https://blog.docker.com/2013/07/effortless-monitoring-with-  collectd-graphite-and-docker/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7266" y="7489190"/>
            <a:ext cx="19596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Senile Software  Engineer’s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Blog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41532" y="7641590"/>
            <a:ext cx="62420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http://people.apache.org/~sgoeschl/blog/index.html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70000" y="1219200"/>
            <a:ext cx="10459085" cy="7315200"/>
            <a:chOff x="1270000" y="1219200"/>
            <a:chExt cx="10459085" cy="7315200"/>
          </a:xfrm>
        </p:grpSpPr>
        <p:sp>
          <p:nvSpPr>
            <p:cNvPr id="13" name="object 13"/>
            <p:cNvSpPr/>
            <p:nvPr/>
          </p:nvSpPr>
          <p:spPr>
            <a:xfrm>
              <a:off x="3589934" y="1219200"/>
              <a:ext cx="0" cy="7315200"/>
            </a:xfrm>
            <a:custGeom>
              <a:avLst/>
              <a:gdLst/>
              <a:ahLst/>
              <a:cxnLst/>
              <a:rect l="l" t="t" r="r" b="b"/>
              <a:pathLst>
                <a:path w="0" h="7315200">
                  <a:moveTo>
                    <a:pt x="0" y="0"/>
                  </a:moveTo>
                  <a:lnTo>
                    <a:pt x="0" y="731520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70000" y="2682239"/>
              <a:ext cx="10459085" cy="0"/>
            </a:xfrm>
            <a:custGeom>
              <a:avLst/>
              <a:gdLst/>
              <a:ahLst/>
              <a:cxnLst/>
              <a:rect l="l" t="t" r="r" b="b"/>
              <a:pathLst>
                <a:path w="10459085" h="0">
                  <a:moveTo>
                    <a:pt x="0" y="0"/>
                  </a:moveTo>
                  <a:lnTo>
                    <a:pt x="10458843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70000" y="4145279"/>
              <a:ext cx="10459085" cy="0"/>
            </a:xfrm>
            <a:custGeom>
              <a:avLst/>
              <a:gdLst/>
              <a:ahLst/>
              <a:cxnLst/>
              <a:rect l="l" t="t" r="r" b="b"/>
              <a:pathLst>
                <a:path w="10459085" h="0">
                  <a:moveTo>
                    <a:pt x="0" y="0"/>
                  </a:moveTo>
                  <a:lnTo>
                    <a:pt x="10458843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70000" y="5608320"/>
              <a:ext cx="10459085" cy="0"/>
            </a:xfrm>
            <a:custGeom>
              <a:avLst/>
              <a:gdLst/>
              <a:ahLst/>
              <a:cxnLst/>
              <a:rect l="l" t="t" r="r" b="b"/>
              <a:pathLst>
                <a:path w="10459085" h="0">
                  <a:moveTo>
                    <a:pt x="0" y="0"/>
                  </a:moveTo>
                  <a:lnTo>
                    <a:pt x="10458843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70000" y="7071359"/>
              <a:ext cx="10459085" cy="0"/>
            </a:xfrm>
            <a:custGeom>
              <a:avLst/>
              <a:gdLst/>
              <a:ahLst/>
              <a:cxnLst/>
              <a:rect l="l" t="t" r="r" b="b"/>
              <a:pathLst>
                <a:path w="10459085" h="0">
                  <a:moveTo>
                    <a:pt x="0" y="0"/>
                  </a:moveTo>
                  <a:lnTo>
                    <a:pt x="10458843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00" y="1016000"/>
            <a:ext cx="85852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4455" y="757440"/>
            <a:ext cx="840486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400" b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dirty="0" sz="8400" spc="-540" b="0">
                <a:solidFill>
                  <a:srgbClr val="000000"/>
                </a:solidFill>
                <a:latin typeface="Arial"/>
                <a:cs typeface="Arial"/>
              </a:rPr>
              <a:t>Usual</a:t>
            </a:r>
            <a:r>
              <a:rPr dirty="0" sz="8400" spc="3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670" b="0">
                <a:solidFill>
                  <a:srgbClr val="000000"/>
                </a:solidFill>
                <a:latin typeface="Arial"/>
                <a:cs typeface="Arial"/>
              </a:rPr>
              <a:t>Suspects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2889080"/>
            <a:ext cx="8989060" cy="547306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596900" indent="-571500">
              <a:lnSpc>
                <a:spcPct val="100000"/>
              </a:lnSpc>
              <a:spcBef>
                <a:spcPts val="1280"/>
              </a:spcBef>
              <a:buClr>
                <a:srgbClr val="FF2600"/>
              </a:buClr>
              <a:buSzPct val="170238"/>
              <a:buChar char="•"/>
              <a:tabLst>
                <a:tab pos="596900" algn="l"/>
                <a:tab pos="1575435" algn="l"/>
                <a:tab pos="2852420" algn="l"/>
                <a:tab pos="5810250" algn="l"/>
              </a:tabLst>
            </a:pPr>
            <a:r>
              <a:rPr dirty="0" sz="4200" spc="-235">
                <a:latin typeface="Arial"/>
                <a:cs typeface="Arial"/>
              </a:rPr>
              <a:t>Too	</a:t>
            </a:r>
            <a:r>
              <a:rPr dirty="0" sz="4200" spc="-350">
                <a:latin typeface="Arial"/>
                <a:cs typeface="Arial"/>
              </a:rPr>
              <a:t>many	</a:t>
            </a:r>
            <a:r>
              <a:rPr dirty="0" sz="4200" spc="-290">
                <a:latin typeface="Arial"/>
                <a:cs typeface="Arial"/>
              </a:rPr>
              <a:t>backend</a:t>
            </a:r>
            <a:r>
              <a:rPr dirty="0" sz="4200" spc="10">
                <a:latin typeface="Arial"/>
                <a:cs typeface="Arial"/>
              </a:rPr>
              <a:t> </a:t>
            </a:r>
            <a:r>
              <a:rPr dirty="0" sz="4200" spc="-270">
                <a:latin typeface="Arial"/>
                <a:cs typeface="Arial"/>
              </a:rPr>
              <a:t>calls	</a:t>
            </a:r>
            <a:r>
              <a:rPr dirty="0" sz="4200" spc="-180">
                <a:latin typeface="Arial"/>
                <a:cs typeface="Arial"/>
              </a:rPr>
              <a:t>&amp; </a:t>
            </a:r>
            <a:r>
              <a:rPr dirty="0" sz="4200" spc="-325">
                <a:latin typeface="Arial"/>
                <a:cs typeface="Arial"/>
              </a:rPr>
              <a:t>SQL</a:t>
            </a:r>
            <a:r>
              <a:rPr dirty="0" sz="4200" spc="105">
                <a:latin typeface="Arial"/>
                <a:cs typeface="Arial"/>
              </a:rPr>
              <a:t> </a:t>
            </a:r>
            <a:r>
              <a:rPr dirty="0" sz="4200" spc="-195">
                <a:latin typeface="Arial"/>
                <a:cs typeface="Arial"/>
              </a:rPr>
              <a:t>queries</a:t>
            </a:r>
            <a:endParaRPr sz="4200">
              <a:latin typeface="Arial"/>
              <a:cs typeface="Arial"/>
            </a:endParaRPr>
          </a:p>
          <a:p>
            <a:pPr lvl="1" marL="10414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41400" algn="l"/>
                <a:tab pos="1778000" algn="l"/>
                <a:tab pos="2237740" algn="l"/>
              </a:tabLst>
            </a:pPr>
            <a:r>
              <a:rPr dirty="0" sz="4200" spc="100">
                <a:latin typeface="Arial"/>
                <a:cs typeface="Arial"/>
              </a:rPr>
              <a:t>(N	</a:t>
            </a:r>
            <a:r>
              <a:rPr dirty="0" sz="4200">
                <a:latin typeface="Arial"/>
                <a:cs typeface="Arial"/>
              </a:rPr>
              <a:t>+	</a:t>
            </a:r>
            <a:r>
              <a:rPr dirty="0" sz="4200" spc="-105">
                <a:latin typeface="Arial"/>
                <a:cs typeface="Arial"/>
              </a:rPr>
              <a:t>One)</a:t>
            </a:r>
            <a:r>
              <a:rPr dirty="0" sz="4200" spc="-5">
                <a:latin typeface="Arial"/>
                <a:cs typeface="Arial"/>
              </a:rPr>
              <a:t> </a:t>
            </a:r>
            <a:r>
              <a:rPr dirty="0" sz="4200" spc="-330">
                <a:latin typeface="Arial"/>
                <a:cs typeface="Arial"/>
              </a:rPr>
              <a:t>Issue</a:t>
            </a:r>
            <a:endParaRPr sz="4200">
              <a:latin typeface="Arial"/>
              <a:cs typeface="Arial"/>
            </a:endParaRPr>
          </a:p>
          <a:p>
            <a:pPr lvl="1" marL="10414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41400" algn="l"/>
                <a:tab pos="7135495" algn="l"/>
              </a:tabLst>
            </a:pPr>
            <a:r>
              <a:rPr dirty="0" sz="4200" spc="-250">
                <a:latin typeface="Arial"/>
                <a:cs typeface="Arial"/>
              </a:rPr>
              <a:t>JPA/Hibernate </a:t>
            </a:r>
            <a:r>
              <a:rPr dirty="0" sz="4200" spc="-375">
                <a:latin typeface="Arial"/>
                <a:cs typeface="Arial"/>
              </a:rPr>
              <a:t>Eager</a:t>
            </a:r>
            <a:r>
              <a:rPr dirty="0" sz="4200" spc="275">
                <a:latin typeface="Arial"/>
                <a:cs typeface="Arial"/>
              </a:rPr>
              <a:t> </a:t>
            </a:r>
            <a:r>
              <a:rPr dirty="0" sz="4200" spc="-180">
                <a:latin typeface="Arial"/>
                <a:cs typeface="Arial"/>
              </a:rPr>
              <a:t>&amp;</a:t>
            </a:r>
            <a:r>
              <a:rPr dirty="0" sz="4200" spc="15">
                <a:latin typeface="Arial"/>
                <a:cs typeface="Arial"/>
              </a:rPr>
              <a:t> </a:t>
            </a:r>
            <a:r>
              <a:rPr dirty="0" sz="4200" spc="-360">
                <a:latin typeface="Arial"/>
                <a:cs typeface="Arial"/>
              </a:rPr>
              <a:t>Lazy	</a:t>
            </a:r>
            <a:r>
              <a:rPr dirty="0" sz="4200" spc="-265">
                <a:latin typeface="Arial"/>
                <a:cs typeface="Arial"/>
              </a:rPr>
              <a:t>Loading</a:t>
            </a:r>
            <a:endParaRPr sz="4200">
              <a:latin typeface="Arial"/>
              <a:cs typeface="Arial"/>
            </a:endParaRPr>
          </a:p>
          <a:p>
            <a:pPr marL="5969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596900" algn="l"/>
              </a:tabLst>
            </a:pPr>
            <a:r>
              <a:rPr dirty="0" sz="4200" spc="-175">
                <a:latin typeface="Arial"/>
                <a:cs typeface="Arial"/>
              </a:rPr>
              <a:t>Unexpected </a:t>
            </a:r>
            <a:r>
              <a:rPr dirty="0" sz="4200" spc="-430">
                <a:latin typeface="Arial"/>
                <a:cs typeface="Arial"/>
              </a:rPr>
              <a:t>usage</a:t>
            </a:r>
            <a:r>
              <a:rPr dirty="0" sz="4200" spc="160">
                <a:latin typeface="Arial"/>
                <a:cs typeface="Arial"/>
              </a:rPr>
              <a:t> </a:t>
            </a:r>
            <a:r>
              <a:rPr dirty="0" sz="4200" spc="-90">
                <a:latin typeface="Arial"/>
                <a:cs typeface="Arial"/>
              </a:rPr>
              <a:t>pattern</a:t>
            </a:r>
            <a:endParaRPr sz="4200">
              <a:latin typeface="Arial"/>
              <a:cs typeface="Arial"/>
            </a:endParaRPr>
          </a:p>
          <a:p>
            <a:pPr lvl="1" marL="10414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41400" algn="l"/>
              </a:tabLst>
            </a:pPr>
            <a:r>
              <a:rPr dirty="0" sz="4200" spc="-345">
                <a:latin typeface="Arial"/>
                <a:cs typeface="Arial"/>
              </a:rPr>
              <a:t>Pushing </a:t>
            </a:r>
            <a:r>
              <a:rPr dirty="0" sz="4200" spc="-240">
                <a:latin typeface="Arial"/>
                <a:cs typeface="Arial"/>
              </a:rPr>
              <a:t>beyond </a:t>
            </a:r>
            <a:r>
              <a:rPr dirty="0" sz="4200" spc="-114">
                <a:latin typeface="Arial"/>
                <a:cs typeface="Arial"/>
              </a:rPr>
              <a:t>the </a:t>
            </a:r>
            <a:r>
              <a:rPr dirty="0" sz="4200" spc="-165">
                <a:latin typeface="Arial"/>
                <a:cs typeface="Arial"/>
              </a:rPr>
              <a:t>intended </a:t>
            </a:r>
            <a:r>
              <a:rPr dirty="0" sz="4200" spc="-95">
                <a:latin typeface="Arial"/>
                <a:cs typeface="Arial"/>
              </a:rPr>
              <a:t>limits</a:t>
            </a:r>
            <a:endParaRPr sz="4200">
              <a:latin typeface="Arial"/>
              <a:cs typeface="Arial"/>
            </a:endParaRPr>
          </a:p>
          <a:p>
            <a:pPr lvl="1" marL="10414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41400" algn="l"/>
              </a:tabLst>
            </a:pPr>
            <a:r>
              <a:rPr dirty="0" sz="4200" spc="-185">
                <a:latin typeface="Arial"/>
                <a:cs typeface="Arial"/>
              </a:rPr>
              <a:t>Harvesting </a:t>
            </a:r>
            <a:r>
              <a:rPr dirty="0" sz="4200" spc="-70">
                <a:latin typeface="Arial"/>
                <a:cs typeface="Arial"/>
              </a:rPr>
              <a:t>of </a:t>
            </a:r>
            <a:r>
              <a:rPr dirty="0" sz="4200" spc="-85">
                <a:latin typeface="Arial"/>
                <a:cs typeface="Arial"/>
              </a:rPr>
              <a:t>your</a:t>
            </a:r>
            <a:r>
              <a:rPr dirty="0" sz="4200" spc="225">
                <a:latin typeface="Arial"/>
                <a:cs typeface="Arial"/>
              </a:rPr>
              <a:t> </a:t>
            </a:r>
            <a:r>
              <a:rPr dirty="0" sz="4200" spc="-265">
                <a:latin typeface="Arial"/>
                <a:cs typeface="Arial"/>
              </a:rPr>
              <a:t>data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00" y="1016000"/>
            <a:ext cx="85852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4455" y="757440"/>
            <a:ext cx="840486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400" b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dirty="0" sz="8400" spc="-540" b="0">
                <a:solidFill>
                  <a:srgbClr val="000000"/>
                </a:solidFill>
                <a:latin typeface="Arial"/>
                <a:cs typeface="Arial"/>
              </a:rPr>
              <a:t>Usual</a:t>
            </a:r>
            <a:r>
              <a:rPr dirty="0" sz="8400" spc="3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670" b="0">
                <a:solidFill>
                  <a:srgbClr val="000000"/>
                </a:solidFill>
                <a:latin typeface="Arial"/>
                <a:cs typeface="Arial"/>
              </a:rPr>
              <a:t>Suspects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3521964"/>
            <a:ext cx="7056755" cy="4450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300">
                <a:latin typeface="Arial"/>
                <a:cs typeface="Arial"/>
              </a:rPr>
              <a:t>Garbage</a:t>
            </a:r>
            <a:r>
              <a:rPr dirty="0" sz="4200" spc="-10">
                <a:latin typeface="Arial"/>
                <a:cs typeface="Arial"/>
              </a:rPr>
              <a:t> </a:t>
            </a:r>
            <a:r>
              <a:rPr dirty="0" sz="4200" spc="-75">
                <a:latin typeface="Arial"/>
                <a:cs typeface="Arial"/>
              </a:rPr>
              <a:t>Collection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155">
                <a:latin typeface="Arial"/>
                <a:cs typeface="Arial"/>
              </a:rPr>
              <a:t>Hardware</a:t>
            </a:r>
            <a:r>
              <a:rPr dirty="0" sz="4200" spc="-15">
                <a:latin typeface="Arial"/>
                <a:cs typeface="Arial"/>
              </a:rPr>
              <a:t> </a:t>
            </a:r>
            <a:r>
              <a:rPr dirty="0" sz="4200" spc="-140">
                <a:latin typeface="Arial"/>
                <a:cs typeface="Arial"/>
              </a:rPr>
              <a:t>bottlenecks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110">
                <a:latin typeface="Arial"/>
                <a:cs typeface="Arial"/>
              </a:rPr>
              <a:t>Outdated </a:t>
            </a:r>
            <a:r>
              <a:rPr dirty="0" sz="4200" spc="-335">
                <a:latin typeface="Arial"/>
                <a:cs typeface="Arial"/>
              </a:rPr>
              <a:t>database</a:t>
            </a:r>
            <a:r>
              <a:rPr dirty="0" sz="4200" spc="85">
                <a:latin typeface="Arial"/>
                <a:cs typeface="Arial"/>
              </a:rPr>
              <a:t> </a:t>
            </a:r>
            <a:r>
              <a:rPr dirty="0" sz="4200" spc="-160">
                <a:latin typeface="Arial"/>
                <a:cs typeface="Arial"/>
              </a:rPr>
              <a:t>statistics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204">
                <a:latin typeface="Arial"/>
                <a:cs typeface="Arial"/>
              </a:rPr>
              <a:t>Missing/wrong </a:t>
            </a:r>
            <a:r>
              <a:rPr dirty="0" sz="4200" spc="-335">
                <a:latin typeface="Arial"/>
                <a:cs typeface="Arial"/>
              </a:rPr>
              <a:t>database</a:t>
            </a:r>
            <a:r>
              <a:rPr dirty="0" sz="4200" spc="165">
                <a:latin typeface="Arial"/>
                <a:cs typeface="Arial"/>
              </a:rPr>
              <a:t> </a:t>
            </a:r>
            <a:r>
              <a:rPr dirty="0" sz="4200" spc="-160">
                <a:latin typeface="Arial"/>
                <a:cs typeface="Arial"/>
              </a:rPr>
              <a:t>index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260">
                <a:latin typeface="Arial"/>
                <a:cs typeface="Arial"/>
              </a:rPr>
              <a:t>Sometimes </a:t>
            </a:r>
            <a:r>
              <a:rPr dirty="0" sz="4200" spc="-120">
                <a:latin typeface="Arial"/>
                <a:cs typeface="Arial"/>
              </a:rPr>
              <a:t>inefficient</a:t>
            </a:r>
            <a:r>
              <a:rPr dirty="0" sz="4200" spc="229">
                <a:latin typeface="Arial"/>
                <a:cs typeface="Arial"/>
              </a:rPr>
              <a:t> </a:t>
            </a:r>
            <a:r>
              <a:rPr dirty="0" sz="4200" spc="-204">
                <a:latin typeface="Arial"/>
                <a:cs typeface="Arial"/>
              </a:rPr>
              <a:t>code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2100" y="1028700"/>
            <a:ext cx="7353300" cy="100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3382" y="757440"/>
            <a:ext cx="718693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400" b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dirty="0" sz="8400" spc="-630" b="0">
                <a:solidFill>
                  <a:srgbClr val="000000"/>
                </a:solidFill>
                <a:latin typeface="Arial"/>
                <a:cs typeface="Arial"/>
              </a:rPr>
              <a:t>Road</a:t>
            </a:r>
            <a:r>
              <a:rPr dirty="0" sz="8400" spc="-50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8400" spc="-525" b="0">
                <a:solidFill>
                  <a:srgbClr val="000000"/>
                </a:solidFill>
                <a:latin typeface="Arial"/>
                <a:cs typeface="Arial"/>
              </a:rPr>
              <a:t>Ahead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4449064"/>
            <a:ext cx="8384540" cy="2595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175">
                <a:latin typeface="Arial"/>
                <a:cs typeface="Arial"/>
              </a:rPr>
              <a:t>Implement </a:t>
            </a:r>
            <a:r>
              <a:rPr dirty="0" sz="4200" spc="-170">
                <a:latin typeface="Arial"/>
                <a:cs typeface="Arial"/>
              </a:rPr>
              <a:t>performance</a:t>
            </a:r>
            <a:r>
              <a:rPr dirty="0" sz="4200" spc="175">
                <a:latin typeface="Arial"/>
                <a:cs typeface="Arial"/>
              </a:rPr>
              <a:t> </a:t>
            </a:r>
            <a:r>
              <a:rPr dirty="0" sz="4200" spc="-90">
                <a:latin typeface="Arial"/>
                <a:cs typeface="Arial"/>
              </a:rPr>
              <a:t>monitoring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  <a:tab pos="6880225" algn="l"/>
              </a:tabLst>
            </a:pPr>
            <a:r>
              <a:rPr dirty="0" sz="4200" spc="-325">
                <a:latin typeface="Arial"/>
                <a:cs typeface="Arial"/>
              </a:rPr>
              <a:t>Run  </a:t>
            </a:r>
            <a:r>
              <a:rPr dirty="0" sz="4200" spc="-170">
                <a:latin typeface="Arial"/>
                <a:cs typeface="Arial"/>
              </a:rPr>
              <a:t>performance</a:t>
            </a:r>
            <a:r>
              <a:rPr dirty="0" sz="4200" spc="-500">
                <a:latin typeface="Arial"/>
                <a:cs typeface="Arial"/>
              </a:rPr>
              <a:t> </a:t>
            </a:r>
            <a:r>
              <a:rPr dirty="0" sz="4200" spc="-170">
                <a:latin typeface="Arial"/>
                <a:cs typeface="Arial"/>
              </a:rPr>
              <a:t>tests</a:t>
            </a:r>
            <a:r>
              <a:rPr dirty="0" sz="4200" spc="10">
                <a:latin typeface="Arial"/>
                <a:cs typeface="Arial"/>
              </a:rPr>
              <a:t> </a:t>
            </a:r>
            <a:r>
              <a:rPr dirty="0" sz="4200" spc="-185">
                <a:latin typeface="Arial"/>
                <a:cs typeface="Arial"/>
              </a:rPr>
              <a:t>early	</a:t>
            </a:r>
            <a:r>
              <a:rPr dirty="0" sz="4200" spc="-130">
                <a:latin typeface="Arial"/>
                <a:cs typeface="Arial"/>
              </a:rPr>
              <a:t>on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300">
                <a:latin typeface="Arial"/>
                <a:cs typeface="Arial"/>
              </a:rPr>
              <a:t>Keep </a:t>
            </a:r>
            <a:r>
              <a:rPr dirty="0" sz="4200" spc="-110">
                <a:latin typeface="Arial"/>
                <a:cs typeface="Arial"/>
              </a:rPr>
              <a:t>historical </a:t>
            </a:r>
            <a:r>
              <a:rPr dirty="0" sz="4200" spc="-170">
                <a:latin typeface="Arial"/>
                <a:cs typeface="Arial"/>
              </a:rPr>
              <a:t>performance</a:t>
            </a:r>
            <a:r>
              <a:rPr dirty="0" sz="4200" spc="375">
                <a:latin typeface="Arial"/>
                <a:cs typeface="Arial"/>
              </a:rPr>
              <a:t> </a:t>
            </a:r>
            <a:r>
              <a:rPr dirty="0" sz="4200" spc="-265">
                <a:latin typeface="Arial"/>
                <a:cs typeface="Arial"/>
              </a:rPr>
              <a:t>data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4939" y="3833585"/>
            <a:ext cx="10614920" cy="216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7000" y="1028700"/>
            <a:ext cx="5118100" cy="123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2077" y="757440"/>
            <a:ext cx="481012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720" b="0">
                <a:solidFill>
                  <a:srgbClr val="000000"/>
                </a:solidFill>
                <a:latin typeface="Arial"/>
                <a:cs typeface="Arial"/>
              </a:rPr>
              <a:t>JavaMelody</a:t>
            </a:r>
            <a:endParaRPr sz="8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3521964"/>
            <a:ext cx="9610725" cy="439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40">
                <a:latin typeface="Arial"/>
                <a:cs typeface="Arial"/>
              </a:rPr>
              <a:t>What </a:t>
            </a:r>
            <a:r>
              <a:rPr dirty="0" sz="4200" spc="-215">
                <a:latin typeface="Arial"/>
                <a:cs typeface="Arial"/>
              </a:rPr>
              <a:t>requests </a:t>
            </a:r>
            <a:r>
              <a:rPr dirty="0" sz="4200" spc="-229">
                <a:latin typeface="Arial"/>
                <a:cs typeface="Arial"/>
              </a:rPr>
              <a:t>are </a:t>
            </a:r>
            <a:r>
              <a:rPr dirty="0" sz="4200" spc="-245">
                <a:latin typeface="Arial"/>
                <a:cs typeface="Arial"/>
              </a:rPr>
              <a:t>processed</a:t>
            </a:r>
            <a:r>
              <a:rPr dirty="0" sz="4200" spc="465">
                <a:latin typeface="Arial"/>
                <a:cs typeface="Arial"/>
              </a:rPr>
              <a:t> </a:t>
            </a:r>
            <a:r>
              <a:rPr dirty="0" sz="4200" spc="-315">
                <a:latin typeface="Arial"/>
                <a:cs typeface="Arial"/>
              </a:rPr>
              <a:t>now?</a:t>
            </a:r>
            <a:endParaRPr sz="4200">
              <a:latin typeface="Arial"/>
              <a:cs typeface="Arial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70238"/>
              <a:buChar char="•"/>
              <a:tabLst>
                <a:tab pos="609600" algn="l"/>
              </a:tabLst>
            </a:pPr>
            <a:r>
              <a:rPr dirty="0" sz="4200" spc="-120">
                <a:latin typeface="Arial"/>
                <a:cs typeface="Arial"/>
              </a:rPr>
              <a:t>Collects </a:t>
            </a:r>
            <a:r>
              <a:rPr dirty="0" sz="4200" spc="-110">
                <a:latin typeface="Arial"/>
                <a:cs typeface="Arial"/>
              </a:rPr>
              <a:t>historical</a:t>
            </a:r>
            <a:r>
              <a:rPr dirty="0" sz="4200" spc="100">
                <a:latin typeface="Arial"/>
                <a:cs typeface="Arial"/>
              </a:rPr>
              <a:t> </a:t>
            </a:r>
            <a:r>
              <a:rPr dirty="0" sz="4200" spc="-265">
                <a:latin typeface="Arial"/>
                <a:cs typeface="Arial"/>
              </a:rPr>
              <a:t>data</a:t>
            </a:r>
            <a:endParaRPr sz="4200">
              <a:latin typeface="Arial"/>
              <a:cs typeface="Arial"/>
            </a:endParaRPr>
          </a:p>
          <a:p>
            <a:pPr lvl="1" marL="10541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54100" algn="l"/>
              </a:tabLst>
            </a:pPr>
            <a:r>
              <a:rPr dirty="0" sz="4200" spc="-285">
                <a:latin typeface="Arial"/>
                <a:cs typeface="Arial"/>
              </a:rPr>
              <a:t>CPU, </a:t>
            </a:r>
            <a:r>
              <a:rPr dirty="0" sz="4200" spc="-190">
                <a:latin typeface="Arial"/>
                <a:cs typeface="Arial"/>
              </a:rPr>
              <a:t>memory,</a:t>
            </a:r>
            <a:r>
              <a:rPr dirty="0" sz="4200" spc="-570">
                <a:latin typeface="Arial"/>
                <a:cs typeface="Arial"/>
              </a:rPr>
              <a:t> </a:t>
            </a:r>
            <a:r>
              <a:rPr dirty="0" sz="4200" spc="-200">
                <a:latin typeface="Arial"/>
                <a:cs typeface="Arial"/>
              </a:rPr>
              <a:t>threads</a:t>
            </a:r>
            <a:endParaRPr sz="4200">
              <a:latin typeface="Arial"/>
              <a:cs typeface="Arial"/>
            </a:endParaRPr>
          </a:p>
          <a:p>
            <a:pPr lvl="1" marL="10541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54100" algn="l"/>
              </a:tabLst>
            </a:pPr>
            <a:r>
              <a:rPr dirty="0" sz="4200" spc="-175">
                <a:latin typeface="Arial"/>
                <a:cs typeface="Arial"/>
              </a:rPr>
              <a:t>HTTP </a:t>
            </a:r>
            <a:r>
              <a:rPr dirty="0" sz="4200" spc="-210">
                <a:latin typeface="Arial"/>
                <a:cs typeface="Arial"/>
              </a:rPr>
              <a:t>req/sec </a:t>
            </a:r>
            <a:r>
              <a:rPr dirty="0" sz="4200" spc="-180">
                <a:latin typeface="Arial"/>
                <a:cs typeface="Arial"/>
              </a:rPr>
              <a:t>&amp; </a:t>
            </a:r>
            <a:r>
              <a:rPr dirty="0" sz="4200" spc="-114">
                <a:latin typeface="Arial"/>
                <a:cs typeface="Arial"/>
              </a:rPr>
              <a:t>duration, </a:t>
            </a:r>
            <a:r>
              <a:rPr dirty="0" sz="4200" spc="-175">
                <a:latin typeface="Arial"/>
                <a:cs typeface="Arial"/>
              </a:rPr>
              <a:t>HTTP</a:t>
            </a:r>
            <a:r>
              <a:rPr dirty="0" sz="4200" spc="254">
                <a:latin typeface="Arial"/>
                <a:cs typeface="Arial"/>
              </a:rPr>
              <a:t> </a:t>
            </a:r>
            <a:r>
              <a:rPr dirty="0" sz="4200" spc="-35">
                <a:latin typeface="Arial"/>
                <a:cs typeface="Arial"/>
              </a:rPr>
              <a:t>errors</a:t>
            </a:r>
            <a:endParaRPr sz="4200">
              <a:latin typeface="Arial"/>
              <a:cs typeface="Arial"/>
            </a:endParaRPr>
          </a:p>
          <a:p>
            <a:pPr lvl="1" marL="1054100" indent="-571500">
              <a:lnSpc>
                <a:spcPct val="100000"/>
              </a:lnSpc>
              <a:spcBef>
                <a:spcPts val="2260"/>
              </a:spcBef>
              <a:buClr>
                <a:srgbClr val="FF2600"/>
              </a:buClr>
              <a:buSzPct val="120238"/>
              <a:buFont typeface="Klaudia"/>
              <a:buChar char="‣"/>
              <a:tabLst>
                <a:tab pos="1054100" algn="l"/>
              </a:tabLst>
            </a:pPr>
            <a:r>
              <a:rPr dirty="0" sz="4200" spc="-360">
                <a:latin typeface="Arial"/>
                <a:cs typeface="Arial"/>
              </a:rPr>
              <a:t>JDBC </a:t>
            </a:r>
            <a:r>
              <a:rPr dirty="0" sz="4200" spc="-140">
                <a:latin typeface="Arial"/>
                <a:cs typeface="Arial"/>
              </a:rPr>
              <a:t>connection</a:t>
            </a:r>
            <a:r>
              <a:rPr dirty="0" sz="4200" spc="-465">
                <a:latin typeface="Arial"/>
                <a:cs typeface="Arial"/>
              </a:rPr>
              <a:t> </a:t>
            </a:r>
            <a:r>
              <a:rPr dirty="0" sz="4200" spc="-430">
                <a:latin typeface="Arial"/>
                <a:cs typeface="Arial"/>
              </a:rPr>
              <a:t>usage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2020-04-06T07:18:59Z</dcterms:created>
  <dcterms:modified xsi:type="dcterms:W3CDTF">2020-04-06T07:18:59Z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2020-04-06T00:00:00Z</vt:filetime>
  </property>
</Properties>
</file>